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0" name="Shape 7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2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4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5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8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9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1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2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3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4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5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6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7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8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9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1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2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3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4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5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6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7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8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9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0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0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1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2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2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3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3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4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5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6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7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8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8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9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0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0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1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1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2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2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3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3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4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4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5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6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7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8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9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0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1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2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3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4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5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6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7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8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9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0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1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2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슬라이드 번호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48.png"/><Relationship Id="rId3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4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5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5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61.png"/><Relationship Id="rId3" Type="http://schemas.openxmlformats.org/officeDocument/2006/relationships/image" Target="../media/image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6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6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6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67.png"/><Relationship Id="rId3" Type="http://schemas.openxmlformats.org/officeDocument/2006/relationships/image" Target="../media/image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6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7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8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1.png"/><Relationship Id="rId3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8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5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8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8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9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9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2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97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07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08.png"/><Relationship Id="rId3" Type="http://schemas.openxmlformats.org/officeDocument/2006/relationships/image" Target="../media/image3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11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20.png"/><Relationship Id="rId3" Type="http://schemas.openxmlformats.org/officeDocument/2006/relationships/image" Target="../media/image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12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12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0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2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13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직사각형"/>
          <p:cNvSpPr/>
          <p:nvPr/>
        </p:nvSpPr>
        <p:spPr>
          <a:xfrm>
            <a:off x="-1982" y="-1982"/>
            <a:ext cx="14617701" cy="821690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733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5248" y="2601071"/>
            <a:ext cx="1923241" cy="1923241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Node."/>
          <p:cNvSpPr txBox="1"/>
          <p:nvPr/>
        </p:nvSpPr>
        <p:spPr>
          <a:xfrm>
            <a:off x="6221811" y="4892463"/>
            <a:ext cx="1534845" cy="663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4500">
                <a:solidFill>
                  <a:srgbClr val="FFFFFF"/>
                </a:solidFill>
              </a:defRPr>
            </a:lvl1pPr>
          </a:lstStyle>
          <a:p>
            <a:pPr/>
            <a:r>
              <a:t>Node.</a:t>
            </a:r>
          </a:p>
        </p:txBody>
      </p:sp>
      <p:pic>
        <p:nvPicPr>
          <p:cNvPr id="735" name="붙여넣은 동영상.png" descr="붙여넣은 동영상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5797" y="4803264"/>
            <a:ext cx="663809" cy="663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Text 0"/>
          <p:cNvSpPr txBox="1"/>
          <p:nvPr/>
        </p:nvSpPr>
        <p:spPr>
          <a:xfrm>
            <a:off x="793790" y="2096094"/>
            <a:ext cx="7556422" cy="1992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700"/>
              </a:lnSpc>
              <a:defRPr b="1" sz="61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Node.js: 웹 개발의 새로운 패러다임</a:t>
            </a:r>
          </a:p>
        </p:txBody>
      </p:sp>
      <p:sp>
        <p:nvSpPr>
          <p:cNvPr id="848" name="Text 1"/>
          <p:cNvSpPr txBox="1"/>
          <p:nvPr/>
        </p:nvSpPr>
        <p:spPr>
          <a:xfrm>
            <a:off x="793790" y="4392691"/>
            <a:ext cx="7556422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Node.js는 JavaScript 런타임 환경으로, 웹 애플리케이션 개발에 새로운 접근 방식을 제시합니다. 기존 웹 개발의 한계를 극복하고 비동기 프로그래밍의 장점을 십분 활용할 수 있습니다.</a:t>
            </a:r>
          </a:p>
        </p:txBody>
      </p:sp>
      <p:sp>
        <p:nvSpPr>
          <p:cNvPr id="849" name="Shape 2"/>
          <p:cNvSpPr/>
          <p:nvPr/>
        </p:nvSpPr>
        <p:spPr>
          <a:xfrm>
            <a:off x="793790" y="5753456"/>
            <a:ext cx="362904" cy="362904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85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409" y="5761077"/>
            <a:ext cx="347665" cy="347664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Text 3"/>
          <p:cNvSpPr txBox="1"/>
          <p:nvPr/>
        </p:nvSpPr>
        <p:spPr>
          <a:xfrm>
            <a:off x="1270040" y="5736549"/>
            <a:ext cx="1391774" cy="398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b="1" sz="2200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작성자: 현욱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ext 0"/>
          <p:cNvSpPr txBox="1"/>
          <p:nvPr/>
        </p:nvSpPr>
        <p:spPr>
          <a:xfrm>
            <a:off x="793789" y="2539960"/>
            <a:ext cx="8707018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JavaScript의 단점을 극복한 Node.js</a:t>
            </a:r>
          </a:p>
        </p:txBody>
      </p:sp>
      <p:sp>
        <p:nvSpPr>
          <p:cNvPr id="854" name="Text 1"/>
          <p:cNvSpPr txBox="1"/>
          <p:nvPr/>
        </p:nvSpPr>
        <p:spPr>
          <a:xfrm>
            <a:off x="793789" y="3815715"/>
            <a:ext cx="18597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동기 방식의 한계</a:t>
            </a:r>
          </a:p>
        </p:txBody>
      </p:sp>
      <p:sp>
        <p:nvSpPr>
          <p:cNvPr id="855" name="Text 2"/>
          <p:cNvSpPr txBox="1"/>
          <p:nvPr/>
        </p:nvSpPr>
        <p:spPr>
          <a:xfrm>
            <a:off x="793789" y="4396859"/>
            <a:ext cx="3978118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기존 JavaScript는 단일 스레드 방식으로 동기적으로 실행되어 I/O 작업에서 병목 현상이 발생했습니다.</a:t>
            </a:r>
          </a:p>
        </p:txBody>
      </p:sp>
      <p:sp>
        <p:nvSpPr>
          <p:cNvPr id="856" name="Text 3"/>
          <p:cNvSpPr txBox="1"/>
          <p:nvPr/>
        </p:nvSpPr>
        <p:spPr>
          <a:xfrm>
            <a:off x="5332927" y="3815715"/>
            <a:ext cx="20237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비동기 프로그래밍</a:t>
            </a:r>
          </a:p>
        </p:txBody>
      </p:sp>
      <p:sp>
        <p:nvSpPr>
          <p:cNvPr id="857" name="Text 4"/>
          <p:cNvSpPr txBox="1"/>
          <p:nvPr/>
        </p:nvSpPr>
        <p:spPr>
          <a:xfrm>
            <a:off x="5332927" y="4396859"/>
            <a:ext cx="3978118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Node.js는 비동기 이벤트 기반 모델을 사용하여 이러한 문제를 해결하고 I/O 효율을 높였습니다.</a:t>
            </a:r>
          </a:p>
        </p:txBody>
      </p:sp>
      <p:sp>
        <p:nvSpPr>
          <p:cNvPr id="858" name="Text 5"/>
          <p:cNvSpPr txBox="1"/>
          <p:nvPr/>
        </p:nvSpPr>
        <p:spPr>
          <a:xfrm>
            <a:off x="9872067" y="3815715"/>
            <a:ext cx="129873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확장성 향상</a:t>
            </a:r>
          </a:p>
        </p:txBody>
      </p:sp>
      <p:sp>
        <p:nvSpPr>
          <p:cNvPr id="859" name="Text 6"/>
          <p:cNvSpPr txBox="1"/>
          <p:nvPr/>
        </p:nvSpPr>
        <p:spPr>
          <a:xfrm>
            <a:off x="9872067" y="4396859"/>
            <a:ext cx="3978117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단일 스레드 모델을 통해 메모리 사용을 최소화하고 확장성을 높였습니다.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Text 0"/>
          <p:cNvSpPr txBox="1"/>
          <p:nvPr/>
        </p:nvSpPr>
        <p:spPr>
          <a:xfrm>
            <a:off x="6280189" y="858678"/>
            <a:ext cx="6208386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Node.js의 아키텍처와 구조</a:t>
            </a:r>
          </a:p>
        </p:txBody>
      </p:sp>
      <p:sp>
        <p:nvSpPr>
          <p:cNvPr id="863" name="Shape 1"/>
          <p:cNvSpPr/>
          <p:nvPr/>
        </p:nvSpPr>
        <p:spPr>
          <a:xfrm>
            <a:off x="6605110" y="1907619"/>
            <a:ext cx="30481" cy="5463183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64" name="Shape 2"/>
          <p:cNvSpPr/>
          <p:nvPr/>
        </p:nvSpPr>
        <p:spPr>
          <a:xfrm>
            <a:off x="6845021" y="2402681"/>
            <a:ext cx="793791" cy="30481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65" name="Shape 3"/>
          <p:cNvSpPr/>
          <p:nvPr/>
        </p:nvSpPr>
        <p:spPr>
          <a:xfrm>
            <a:off x="6365199" y="2162769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6" name="Text 4"/>
          <p:cNvSpPr txBox="1"/>
          <p:nvPr/>
        </p:nvSpPr>
        <p:spPr>
          <a:xfrm>
            <a:off x="6522121" y="2247781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67" name="Text 5"/>
          <p:cNvSpPr txBox="1"/>
          <p:nvPr/>
        </p:nvSpPr>
        <p:spPr>
          <a:xfrm>
            <a:off x="7867887" y="2134433"/>
            <a:ext cx="9154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V8 엔진</a:t>
            </a:r>
          </a:p>
        </p:txBody>
      </p:sp>
      <p:sp>
        <p:nvSpPr>
          <p:cNvPr id="868" name="Text 6"/>
          <p:cNvSpPr txBox="1"/>
          <p:nvPr/>
        </p:nvSpPr>
        <p:spPr>
          <a:xfrm>
            <a:off x="7867887" y="2624851"/>
            <a:ext cx="5968724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Node.js는 구글의 V8 엔진을 기반으로 하여 JavaScript 코드를 고성능으로 실행합니다.</a:t>
            </a:r>
          </a:p>
        </p:txBody>
      </p:sp>
      <p:sp>
        <p:nvSpPr>
          <p:cNvPr id="869" name="Shape 7"/>
          <p:cNvSpPr/>
          <p:nvPr/>
        </p:nvSpPr>
        <p:spPr>
          <a:xfrm>
            <a:off x="6845021" y="4299346"/>
            <a:ext cx="793791" cy="30481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70" name="Shape 8"/>
          <p:cNvSpPr/>
          <p:nvPr/>
        </p:nvSpPr>
        <p:spPr>
          <a:xfrm>
            <a:off x="6365199" y="405943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71" name="Text 9"/>
          <p:cNvSpPr txBox="1"/>
          <p:nvPr/>
        </p:nvSpPr>
        <p:spPr>
          <a:xfrm>
            <a:off x="6522121" y="4144447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72" name="Text 10"/>
          <p:cNvSpPr txBox="1"/>
          <p:nvPr/>
        </p:nvSpPr>
        <p:spPr>
          <a:xfrm>
            <a:off x="7867887" y="4031098"/>
            <a:ext cx="1950712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libuv 라이브러리</a:t>
            </a:r>
          </a:p>
        </p:txBody>
      </p:sp>
      <p:sp>
        <p:nvSpPr>
          <p:cNvPr id="873" name="Text 11"/>
          <p:cNvSpPr txBox="1"/>
          <p:nvPr/>
        </p:nvSpPr>
        <p:spPr>
          <a:xfrm>
            <a:off x="7867887" y="4521517"/>
            <a:ext cx="596872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libuv는 비동기 I/O 작업을 처리하는 핵심 라이브러리로, 이벤트 기반 모델을 구현합니다.</a:t>
            </a:r>
          </a:p>
        </p:txBody>
      </p:sp>
      <p:sp>
        <p:nvSpPr>
          <p:cNvPr id="874" name="Shape 12"/>
          <p:cNvSpPr/>
          <p:nvPr/>
        </p:nvSpPr>
        <p:spPr>
          <a:xfrm>
            <a:off x="6845021" y="6196012"/>
            <a:ext cx="793791" cy="30481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75" name="Shape 13"/>
          <p:cNvSpPr/>
          <p:nvPr/>
        </p:nvSpPr>
        <p:spPr>
          <a:xfrm>
            <a:off x="6365199" y="5956101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76" name="Text 14"/>
          <p:cNvSpPr txBox="1"/>
          <p:nvPr/>
        </p:nvSpPr>
        <p:spPr>
          <a:xfrm>
            <a:off x="6522180" y="6041111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77" name="Text 15"/>
          <p:cNvSpPr txBox="1"/>
          <p:nvPr/>
        </p:nvSpPr>
        <p:spPr>
          <a:xfrm>
            <a:off x="7867887" y="5927764"/>
            <a:ext cx="1298733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이벤트 루프</a:t>
            </a:r>
          </a:p>
        </p:txBody>
      </p:sp>
      <p:sp>
        <p:nvSpPr>
          <p:cNvPr id="878" name="Text 16"/>
          <p:cNvSpPr txBox="1"/>
          <p:nvPr/>
        </p:nvSpPr>
        <p:spPr>
          <a:xfrm>
            <a:off x="7867887" y="6418183"/>
            <a:ext cx="596872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이벤트 루프는 Node.js의 심장으로, 이벤트를 관리하고 비동기 작업을 순차적으로 처리합니다.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Text 0"/>
          <p:cNvSpPr txBox="1"/>
          <p:nvPr/>
        </p:nvSpPr>
        <p:spPr>
          <a:xfrm>
            <a:off x="6259472" y="608290"/>
            <a:ext cx="7597856" cy="139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이벤트 루프: 비동기 프로그래밍의 핵심</a:t>
            </a:r>
          </a:p>
        </p:txBody>
      </p:sp>
      <p:pic>
        <p:nvPicPr>
          <p:cNvPr id="88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472" y="2319933"/>
            <a:ext cx="1104425" cy="1767127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Text 1"/>
          <p:cNvSpPr txBox="1"/>
          <p:nvPr/>
        </p:nvSpPr>
        <p:spPr>
          <a:xfrm>
            <a:off x="7695127" y="2540793"/>
            <a:ext cx="1075407" cy="354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1. 콜 스택</a:t>
            </a:r>
          </a:p>
        </p:txBody>
      </p:sp>
      <p:sp>
        <p:nvSpPr>
          <p:cNvPr id="884" name="Text 2"/>
          <p:cNvSpPr txBox="1"/>
          <p:nvPr/>
        </p:nvSpPr>
        <p:spPr>
          <a:xfrm>
            <a:off x="7695127" y="3018352"/>
            <a:ext cx="4354413" cy="339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새로운 함수 호출이 들어오면 콜 스택에 추가됩니다.</a:t>
            </a:r>
          </a:p>
        </p:txBody>
      </p:sp>
      <p:pic>
        <p:nvPicPr>
          <p:cNvPr id="885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9472" y="4087057"/>
            <a:ext cx="1104425" cy="1767127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Text 3"/>
          <p:cNvSpPr txBox="1"/>
          <p:nvPr/>
        </p:nvSpPr>
        <p:spPr>
          <a:xfrm>
            <a:off x="7695127" y="4307918"/>
            <a:ext cx="1306103" cy="354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2. 태스크 큐</a:t>
            </a:r>
          </a:p>
        </p:txBody>
      </p:sp>
      <p:sp>
        <p:nvSpPr>
          <p:cNvPr id="887" name="Text 4"/>
          <p:cNvSpPr txBox="1"/>
          <p:nvPr/>
        </p:nvSpPr>
        <p:spPr>
          <a:xfrm>
            <a:off x="7695127" y="4785478"/>
            <a:ext cx="4107675" cy="3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비동기 작업이 완료되면 태스크 큐에 대기합니다.</a:t>
            </a:r>
          </a:p>
        </p:txBody>
      </p:sp>
      <p:pic>
        <p:nvPicPr>
          <p:cNvPr id="888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59472" y="5854184"/>
            <a:ext cx="1104425" cy="1767127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Text 5"/>
          <p:cNvSpPr txBox="1"/>
          <p:nvPr/>
        </p:nvSpPr>
        <p:spPr>
          <a:xfrm>
            <a:off x="7695127" y="6075045"/>
            <a:ext cx="1536798" cy="354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3. 이벤트 루프</a:t>
            </a:r>
          </a:p>
        </p:txBody>
      </p:sp>
      <p:sp>
        <p:nvSpPr>
          <p:cNvPr id="890" name="Text 6"/>
          <p:cNvSpPr txBox="1"/>
          <p:nvPr/>
        </p:nvSpPr>
        <p:spPr>
          <a:xfrm>
            <a:off x="7695127" y="6552604"/>
            <a:ext cx="6162201" cy="68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이벤트 루프가 콜 스택이 비어있으면 태스크 큐에서 다음 작업을 가져와 실행합니다.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Text 0"/>
          <p:cNvSpPr txBox="1"/>
          <p:nvPr/>
        </p:nvSpPr>
        <p:spPr>
          <a:xfrm>
            <a:off x="6280189" y="1074538"/>
            <a:ext cx="7556422" cy="142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논블로킹 I/O: 입출력의 효율성 향상</a:t>
            </a:r>
          </a:p>
        </p:txBody>
      </p:sp>
      <p:sp>
        <p:nvSpPr>
          <p:cNvPr id="894" name="Shape 1"/>
          <p:cNvSpPr/>
          <p:nvPr/>
        </p:nvSpPr>
        <p:spPr>
          <a:xfrm>
            <a:off x="6280189" y="2832258"/>
            <a:ext cx="3664865" cy="2047995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5" name="Text 2"/>
          <p:cNvSpPr txBox="1"/>
          <p:nvPr/>
        </p:nvSpPr>
        <p:spPr>
          <a:xfrm>
            <a:off x="6514624" y="3066693"/>
            <a:ext cx="230992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동기 I/O 방식의 한계</a:t>
            </a:r>
          </a:p>
        </p:txBody>
      </p:sp>
      <p:sp>
        <p:nvSpPr>
          <p:cNvPr id="896" name="Text 3"/>
          <p:cNvSpPr txBox="1"/>
          <p:nvPr/>
        </p:nvSpPr>
        <p:spPr>
          <a:xfrm>
            <a:off x="6514624" y="3557111"/>
            <a:ext cx="3195996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일반적인 동기 I/O 작업은 작업이 완료될 때까지 프로그램이 대기하게 되어 비효율적입니다.</a:t>
            </a:r>
          </a:p>
        </p:txBody>
      </p:sp>
      <p:sp>
        <p:nvSpPr>
          <p:cNvPr id="897" name="Shape 4"/>
          <p:cNvSpPr/>
          <p:nvPr/>
        </p:nvSpPr>
        <p:spPr>
          <a:xfrm>
            <a:off x="10171866" y="2832258"/>
            <a:ext cx="3664864" cy="2047995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8" name="Text 5"/>
          <p:cNvSpPr txBox="1"/>
          <p:nvPr/>
        </p:nvSpPr>
        <p:spPr>
          <a:xfrm>
            <a:off x="10406301" y="3066693"/>
            <a:ext cx="142963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논블로킹 I/O</a:t>
            </a:r>
          </a:p>
        </p:txBody>
      </p:sp>
      <p:sp>
        <p:nvSpPr>
          <p:cNvPr id="899" name="Text 6"/>
          <p:cNvSpPr txBox="1"/>
          <p:nvPr/>
        </p:nvSpPr>
        <p:spPr>
          <a:xfrm>
            <a:off x="10406301" y="3557111"/>
            <a:ext cx="3195996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Node.js의 논블로킹 I/O는 I/O 작업을 비동기적으로 처리하여 효율성을 높입니다.</a:t>
            </a:r>
          </a:p>
        </p:txBody>
      </p:sp>
      <p:sp>
        <p:nvSpPr>
          <p:cNvPr id="900" name="Shape 7"/>
          <p:cNvSpPr/>
          <p:nvPr/>
        </p:nvSpPr>
        <p:spPr>
          <a:xfrm>
            <a:off x="6280189" y="5107066"/>
            <a:ext cx="3664865" cy="2047995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01" name="Text 8"/>
          <p:cNvSpPr txBox="1"/>
          <p:nvPr/>
        </p:nvSpPr>
        <p:spPr>
          <a:xfrm>
            <a:off x="6514624" y="5341501"/>
            <a:ext cx="161803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콜백 함수 활용</a:t>
            </a:r>
          </a:p>
        </p:txBody>
      </p:sp>
      <p:sp>
        <p:nvSpPr>
          <p:cNvPr id="902" name="Text 9"/>
          <p:cNvSpPr txBox="1"/>
          <p:nvPr/>
        </p:nvSpPr>
        <p:spPr>
          <a:xfrm>
            <a:off x="6514624" y="5831918"/>
            <a:ext cx="3195996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I/O 작업이 완료되면 콜백 함수가 호출되어 결과를 처리합니다.</a:t>
            </a:r>
          </a:p>
        </p:txBody>
      </p:sp>
      <p:sp>
        <p:nvSpPr>
          <p:cNvPr id="903" name="Shape 10"/>
          <p:cNvSpPr/>
          <p:nvPr/>
        </p:nvSpPr>
        <p:spPr>
          <a:xfrm>
            <a:off x="10171866" y="5107066"/>
            <a:ext cx="3664864" cy="2047995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04" name="Text 11"/>
          <p:cNvSpPr txBox="1"/>
          <p:nvPr/>
        </p:nvSpPr>
        <p:spPr>
          <a:xfrm>
            <a:off x="10406301" y="5341501"/>
            <a:ext cx="129873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확장성 향상</a:t>
            </a:r>
          </a:p>
        </p:txBody>
      </p:sp>
      <p:sp>
        <p:nvSpPr>
          <p:cNvPr id="905" name="Text 12"/>
          <p:cNvSpPr txBox="1"/>
          <p:nvPr/>
        </p:nvSpPr>
        <p:spPr>
          <a:xfrm>
            <a:off x="10406301" y="5831918"/>
            <a:ext cx="3195996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논블로킹 I/O와 이벤트 기반 모델을 통해 Node.js는 높은 확장성을 제공합니다.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Text 0"/>
          <p:cNvSpPr txBox="1"/>
          <p:nvPr/>
        </p:nvSpPr>
        <p:spPr>
          <a:xfrm>
            <a:off x="6188512" y="863678"/>
            <a:ext cx="7292208" cy="6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900"/>
              </a:lnSpc>
              <a:defRPr b="1" sz="39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싱글 스레드 모델: 확장성과 병렬 처리</a:t>
            </a:r>
          </a:p>
        </p:txBody>
      </p:sp>
      <p:pic>
        <p:nvPicPr>
          <p:cNvPr id="90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8512" y="1791533"/>
            <a:ext cx="501492" cy="501492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Text 1"/>
          <p:cNvSpPr txBox="1"/>
          <p:nvPr/>
        </p:nvSpPr>
        <p:spPr>
          <a:xfrm>
            <a:off x="6188512" y="2493645"/>
            <a:ext cx="1215379" cy="316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CPU 최적화</a:t>
            </a:r>
          </a:p>
        </p:txBody>
      </p:sp>
      <p:sp>
        <p:nvSpPr>
          <p:cNvPr id="911" name="Text 2"/>
          <p:cNvSpPr txBox="1"/>
          <p:nvPr/>
        </p:nvSpPr>
        <p:spPr>
          <a:xfrm>
            <a:off x="6188512" y="2927389"/>
            <a:ext cx="5505162" cy="311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싱글 스레드 모델은 메모리 사용을 최소화하여 CPU 성능을 극대화합니다.</a:t>
            </a:r>
          </a:p>
        </p:txBody>
      </p:sp>
      <p:pic>
        <p:nvPicPr>
          <p:cNvPr id="91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8512" y="3850242"/>
            <a:ext cx="501492" cy="501492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Text 3"/>
          <p:cNvSpPr txBox="1"/>
          <p:nvPr/>
        </p:nvSpPr>
        <p:spPr>
          <a:xfrm>
            <a:off x="6188512" y="4552355"/>
            <a:ext cx="1123364" cy="316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확장성 향상</a:t>
            </a:r>
          </a:p>
        </p:txBody>
      </p:sp>
      <p:sp>
        <p:nvSpPr>
          <p:cNvPr id="914" name="Text 4"/>
          <p:cNvSpPr txBox="1"/>
          <p:nvPr/>
        </p:nvSpPr>
        <p:spPr>
          <a:xfrm>
            <a:off x="6188512" y="4986099"/>
            <a:ext cx="3843622" cy="31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수많은 동시 연결을 효과적으로 처리할 수 있습니다.</a:t>
            </a:r>
          </a:p>
        </p:txBody>
      </p:sp>
      <p:pic>
        <p:nvPicPr>
          <p:cNvPr id="91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88512" y="5908952"/>
            <a:ext cx="501492" cy="501492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Text 5"/>
          <p:cNvSpPr txBox="1"/>
          <p:nvPr/>
        </p:nvSpPr>
        <p:spPr>
          <a:xfrm>
            <a:off x="6188512" y="6611063"/>
            <a:ext cx="914640" cy="31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병렬 처리</a:t>
            </a:r>
          </a:p>
        </p:txBody>
      </p:sp>
      <p:sp>
        <p:nvSpPr>
          <p:cNvPr id="917" name="Text 6"/>
          <p:cNvSpPr txBox="1"/>
          <p:nvPr/>
        </p:nvSpPr>
        <p:spPr>
          <a:xfrm>
            <a:off x="6188512" y="7044808"/>
            <a:ext cx="5393306" cy="31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워커 스레드를 활용하여 CPU 집약적 작업을 병렬로 실행할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Text 0"/>
          <p:cNvSpPr txBox="1"/>
          <p:nvPr/>
        </p:nvSpPr>
        <p:spPr>
          <a:xfrm>
            <a:off x="6280189" y="1461135"/>
            <a:ext cx="6363638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Node.js의 단점과 극복 방안</a:t>
            </a:r>
          </a:p>
        </p:txBody>
      </p:sp>
      <p:sp>
        <p:nvSpPr>
          <p:cNvPr id="921" name="Shape 1"/>
          <p:cNvSpPr/>
          <p:nvPr/>
        </p:nvSpPr>
        <p:spPr>
          <a:xfrm>
            <a:off x="6280189" y="2765226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2" name="Text 2"/>
          <p:cNvSpPr txBox="1"/>
          <p:nvPr/>
        </p:nvSpPr>
        <p:spPr>
          <a:xfrm>
            <a:off x="6437110" y="2850237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23" name="Text 3"/>
          <p:cNvSpPr txBox="1"/>
          <p:nvPr/>
        </p:nvSpPr>
        <p:spPr>
          <a:xfrm>
            <a:off x="7017305" y="2765226"/>
            <a:ext cx="1859721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단일 스레드 한계</a:t>
            </a:r>
          </a:p>
        </p:txBody>
      </p:sp>
      <p:sp>
        <p:nvSpPr>
          <p:cNvPr id="924" name="Text 4"/>
          <p:cNvSpPr txBox="1"/>
          <p:nvPr/>
        </p:nvSpPr>
        <p:spPr>
          <a:xfrm>
            <a:off x="7017305" y="3255645"/>
            <a:ext cx="2927748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CPU 집약적 작업의 경우 성능 저하가 발생할 수 있습니다.</a:t>
            </a:r>
          </a:p>
        </p:txBody>
      </p:sp>
      <p:sp>
        <p:nvSpPr>
          <p:cNvPr id="925" name="Shape 5"/>
          <p:cNvSpPr/>
          <p:nvPr/>
        </p:nvSpPr>
        <p:spPr>
          <a:xfrm>
            <a:off x="10171866" y="2765226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6" name="Text 6"/>
          <p:cNvSpPr txBox="1"/>
          <p:nvPr/>
        </p:nvSpPr>
        <p:spPr>
          <a:xfrm>
            <a:off x="10328787" y="2850237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27" name="Text 7"/>
          <p:cNvSpPr txBox="1"/>
          <p:nvPr/>
        </p:nvSpPr>
        <p:spPr>
          <a:xfrm>
            <a:off x="10908982" y="2765226"/>
            <a:ext cx="2101402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오류 처리의 어려움</a:t>
            </a:r>
          </a:p>
        </p:txBody>
      </p:sp>
      <p:sp>
        <p:nvSpPr>
          <p:cNvPr id="928" name="Text 8"/>
          <p:cNvSpPr txBox="1"/>
          <p:nvPr/>
        </p:nvSpPr>
        <p:spPr>
          <a:xfrm>
            <a:off x="10908982" y="3255645"/>
            <a:ext cx="2927749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비동기 코드로 인해 오류 발생 시 디버깅이 복잡해질 수 있습니다.</a:t>
            </a:r>
          </a:p>
        </p:txBody>
      </p:sp>
      <p:sp>
        <p:nvSpPr>
          <p:cNvPr id="929" name="Shape 9"/>
          <p:cNvSpPr/>
          <p:nvPr/>
        </p:nvSpPr>
        <p:spPr>
          <a:xfrm>
            <a:off x="6280189" y="4826317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30" name="Text 10"/>
          <p:cNvSpPr txBox="1"/>
          <p:nvPr/>
        </p:nvSpPr>
        <p:spPr>
          <a:xfrm>
            <a:off x="6437169" y="4911328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931" name="Text 11"/>
          <p:cNvSpPr txBox="1"/>
          <p:nvPr/>
        </p:nvSpPr>
        <p:spPr>
          <a:xfrm>
            <a:off x="7017305" y="4826317"/>
            <a:ext cx="18597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모듈 의존성 관리</a:t>
            </a:r>
          </a:p>
        </p:txBody>
      </p:sp>
      <p:sp>
        <p:nvSpPr>
          <p:cNvPr id="932" name="Text 12"/>
          <p:cNvSpPr txBox="1"/>
          <p:nvPr/>
        </p:nvSpPr>
        <p:spPr>
          <a:xfrm>
            <a:off x="7017305" y="5316735"/>
            <a:ext cx="2927748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수많은 외부 모듈 사용으로 복잡성이 증가하여 의존성 관리가 어려워질 수 있습니다.</a:t>
            </a:r>
          </a:p>
        </p:txBody>
      </p:sp>
      <p:sp>
        <p:nvSpPr>
          <p:cNvPr id="933" name="Shape 13"/>
          <p:cNvSpPr/>
          <p:nvPr/>
        </p:nvSpPr>
        <p:spPr>
          <a:xfrm>
            <a:off x="10171866" y="4826317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34" name="Text 14"/>
          <p:cNvSpPr txBox="1"/>
          <p:nvPr/>
        </p:nvSpPr>
        <p:spPr>
          <a:xfrm>
            <a:off x="10328787" y="4911328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935" name="Text 15"/>
          <p:cNvSpPr txBox="1"/>
          <p:nvPr/>
        </p:nvSpPr>
        <p:spPr>
          <a:xfrm>
            <a:off x="10908982" y="4826317"/>
            <a:ext cx="105705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해결 방안</a:t>
            </a:r>
          </a:p>
        </p:txBody>
      </p:sp>
      <p:sp>
        <p:nvSpPr>
          <p:cNvPr id="936" name="Text 16"/>
          <p:cNvSpPr txBox="1"/>
          <p:nvPr/>
        </p:nvSpPr>
        <p:spPr>
          <a:xfrm>
            <a:off x="10908982" y="5316735"/>
            <a:ext cx="2927749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워커 스레드, TypeScript, 의존성 관리 도구 등을 활용하여 이러한 단점을 극복할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Text 0"/>
          <p:cNvSpPr txBox="1"/>
          <p:nvPr/>
        </p:nvSpPr>
        <p:spPr>
          <a:xfrm>
            <a:off x="6280189" y="2691526"/>
            <a:ext cx="7556422" cy="142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결론: Node.js와 비동기 프로그래밍의 미래</a:t>
            </a:r>
          </a:p>
        </p:txBody>
      </p:sp>
      <p:sp>
        <p:nvSpPr>
          <p:cNvPr id="940" name="Text 1"/>
          <p:cNvSpPr txBox="1"/>
          <p:nvPr/>
        </p:nvSpPr>
        <p:spPr>
          <a:xfrm>
            <a:off x="6280189" y="4449247"/>
            <a:ext cx="7556422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Node.js는 비동기 프로그래밍의 혁신을 가져왔으며, 웹 개발의 패러다임 변화를 주도하고 있습니다. 향후 Node.js는 서버 애플리케이션, 실시간 데이터 처리, IoT 등 다양한 분야에서 그 영향력을 확대해 나갈 것으로 기대됩니다.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3" name="Text 0"/>
          <p:cNvSpPr txBox="1"/>
          <p:nvPr/>
        </p:nvSpPr>
        <p:spPr>
          <a:xfrm>
            <a:off x="6350198" y="853915"/>
            <a:ext cx="7416404" cy="3206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300"/>
              </a:lnSpc>
              <a:defRPr sz="67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Node.js와 Express.js를 활용한 RESTful API 구축</a:t>
            </a:r>
          </a:p>
        </p:txBody>
      </p:sp>
      <p:sp>
        <p:nvSpPr>
          <p:cNvPr id="944" name="Text 1"/>
          <p:cNvSpPr txBox="1"/>
          <p:nvPr/>
        </p:nvSpPr>
        <p:spPr>
          <a:xfrm>
            <a:off x="6350198" y="5481756"/>
            <a:ext cx="7416404" cy="117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Node.js와 Express.js를 사용하면 효과적이고 확장 가능한 RESTful API를 구축할 수 있습니다. 이 프레젠테이션에서는 CRUD 작업, 라우팅, 미들웨어 구현 등 API 개발의 핵심 요소를 살펴보겠습니다.</a:t>
            </a:r>
          </a:p>
        </p:txBody>
      </p:sp>
      <p:sp>
        <p:nvSpPr>
          <p:cNvPr id="945" name="Shape 2"/>
          <p:cNvSpPr/>
          <p:nvPr/>
        </p:nvSpPr>
        <p:spPr>
          <a:xfrm>
            <a:off x="6350198" y="6962299"/>
            <a:ext cx="394931" cy="394931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94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7818" y="6969918"/>
            <a:ext cx="379691" cy="379691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Text 3"/>
          <p:cNvSpPr txBox="1"/>
          <p:nvPr/>
        </p:nvSpPr>
        <p:spPr>
          <a:xfrm>
            <a:off x="6868477" y="6943844"/>
            <a:ext cx="1517145" cy="43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b="1" sz="2400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작성자: 현욱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Text 0"/>
          <p:cNvSpPr txBox="1"/>
          <p:nvPr/>
        </p:nvSpPr>
        <p:spPr>
          <a:xfrm>
            <a:off x="863797" y="1819869"/>
            <a:ext cx="4221585" cy="7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CRUD 작업 소개</a:t>
            </a:r>
          </a:p>
        </p:txBody>
      </p:sp>
      <p:sp>
        <p:nvSpPr>
          <p:cNvPr id="951" name="Shape 1"/>
          <p:cNvSpPr/>
          <p:nvPr/>
        </p:nvSpPr>
        <p:spPr>
          <a:xfrm>
            <a:off x="863797" y="3238975"/>
            <a:ext cx="555309" cy="5553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52" name="Text 2"/>
          <p:cNvSpPr txBox="1"/>
          <p:nvPr/>
        </p:nvSpPr>
        <p:spPr>
          <a:xfrm>
            <a:off x="1032686" y="3331488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53" name="Text 3"/>
          <p:cNvSpPr txBox="1"/>
          <p:nvPr/>
        </p:nvSpPr>
        <p:spPr>
          <a:xfrm>
            <a:off x="1665922" y="3238975"/>
            <a:ext cx="927548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Create</a:t>
            </a:r>
          </a:p>
        </p:txBody>
      </p:sp>
      <p:sp>
        <p:nvSpPr>
          <p:cNvPr id="954" name="Text 4"/>
          <p:cNvSpPr txBox="1"/>
          <p:nvPr/>
        </p:nvSpPr>
        <p:spPr>
          <a:xfrm>
            <a:off x="1665922" y="3772494"/>
            <a:ext cx="2509794" cy="38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새 데이터를 생성하는 작업</a:t>
            </a:r>
          </a:p>
        </p:txBody>
      </p:sp>
      <p:sp>
        <p:nvSpPr>
          <p:cNvPr id="955" name="Shape 5"/>
          <p:cNvSpPr/>
          <p:nvPr/>
        </p:nvSpPr>
        <p:spPr>
          <a:xfrm>
            <a:off x="4695468" y="3238975"/>
            <a:ext cx="555309" cy="5553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56" name="Text 6"/>
          <p:cNvSpPr txBox="1"/>
          <p:nvPr/>
        </p:nvSpPr>
        <p:spPr>
          <a:xfrm>
            <a:off x="4864355" y="3331488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57" name="Text 7"/>
          <p:cNvSpPr txBox="1"/>
          <p:nvPr/>
        </p:nvSpPr>
        <p:spPr>
          <a:xfrm>
            <a:off x="5497591" y="3238975"/>
            <a:ext cx="741364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Read</a:t>
            </a:r>
          </a:p>
        </p:txBody>
      </p:sp>
      <p:sp>
        <p:nvSpPr>
          <p:cNvPr id="958" name="Text 8"/>
          <p:cNvSpPr txBox="1"/>
          <p:nvPr/>
        </p:nvSpPr>
        <p:spPr>
          <a:xfrm>
            <a:off x="5497591" y="3772494"/>
            <a:ext cx="2782730" cy="38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기존 데이터를 조회하는 작업</a:t>
            </a:r>
          </a:p>
        </p:txBody>
      </p:sp>
      <p:sp>
        <p:nvSpPr>
          <p:cNvPr id="959" name="Shape 9"/>
          <p:cNvSpPr/>
          <p:nvPr/>
        </p:nvSpPr>
        <p:spPr>
          <a:xfrm>
            <a:off x="863797" y="5086587"/>
            <a:ext cx="555309" cy="5553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60" name="Text 10"/>
          <p:cNvSpPr txBox="1"/>
          <p:nvPr/>
        </p:nvSpPr>
        <p:spPr>
          <a:xfrm>
            <a:off x="1032686" y="5179100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961" name="Text 11"/>
          <p:cNvSpPr txBox="1"/>
          <p:nvPr/>
        </p:nvSpPr>
        <p:spPr>
          <a:xfrm>
            <a:off x="1665922" y="5086587"/>
            <a:ext cx="995562" cy="37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Update</a:t>
            </a:r>
          </a:p>
        </p:txBody>
      </p:sp>
      <p:sp>
        <p:nvSpPr>
          <p:cNvPr id="962" name="Text 12"/>
          <p:cNvSpPr txBox="1"/>
          <p:nvPr/>
        </p:nvSpPr>
        <p:spPr>
          <a:xfrm>
            <a:off x="1665922" y="5620106"/>
            <a:ext cx="2782730" cy="38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기존 데이터를 수정하는 작업</a:t>
            </a:r>
          </a:p>
        </p:txBody>
      </p:sp>
      <p:sp>
        <p:nvSpPr>
          <p:cNvPr id="963" name="Shape 13"/>
          <p:cNvSpPr/>
          <p:nvPr/>
        </p:nvSpPr>
        <p:spPr>
          <a:xfrm>
            <a:off x="4695468" y="5086587"/>
            <a:ext cx="555309" cy="5553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64" name="Text 14"/>
          <p:cNvSpPr txBox="1"/>
          <p:nvPr/>
        </p:nvSpPr>
        <p:spPr>
          <a:xfrm>
            <a:off x="4864296" y="5179100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965" name="Text 15"/>
          <p:cNvSpPr txBox="1"/>
          <p:nvPr/>
        </p:nvSpPr>
        <p:spPr>
          <a:xfrm>
            <a:off x="5497591" y="5086587"/>
            <a:ext cx="893764" cy="37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Delete</a:t>
            </a:r>
          </a:p>
        </p:txBody>
      </p:sp>
      <p:sp>
        <p:nvSpPr>
          <p:cNvPr id="966" name="Text 16"/>
          <p:cNvSpPr txBox="1"/>
          <p:nvPr/>
        </p:nvSpPr>
        <p:spPr>
          <a:xfrm>
            <a:off x="5497591" y="5620106"/>
            <a:ext cx="2782730" cy="38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기존 데이터를 삭제하는 작업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Text 0"/>
          <p:cNvSpPr txBox="1"/>
          <p:nvPr/>
        </p:nvSpPr>
        <p:spPr>
          <a:xfrm>
            <a:off x="1034459" y="1931060"/>
            <a:ext cx="7322646" cy="102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7700"/>
              </a:lnSpc>
              <a:defRPr sz="6100">
                <a:solidFill>
                  <a:srgbClr val="1B1B27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Node.js: 정의와 특징</a:t>
            </a:r>
          </a:p>
        </p:txBody>
      </p:sp>
      <p:sp>
        <p:nvSpPr>
          <p:cNvPr id="738" name="Text 1"/>
          <p:cNvSpPr txBox="1"/>
          <p:nvPr/>
        </p:nvSpPr>
        <p:spPr>
          <a:xfrm>
            <a:off x="1034459" y="3249439"/>
            <a:ext cx="7556422" cy="1416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pPr>
            <a:r>
              <a:t>Node.js는 </a:t>
            </a:r>
            <a:r>
              <a:rPr b="1">
                <a:solidFill>
                  <a:schemeClr val="accent6">
                    <a:lumOff val="-9568"/>
                  </a:schemeClr>
                </a:solidFill>
              </a:rPr>
              <a:t>JavaScript</a:t>
            </a:r>
            <a:r>
              <a:t> 기반의 오픈 소스 런타임 환경으로, </a:t>
            </a:r>
            <a:r>
              <a:rPr b="1">
                <a:solidFill>
                  <a:schemeClr val="accent6">
                    <a:lumOff val="-9568"/>
                  </a:schemeClr>
                </a:solidFill>
              </a:rPr>
              <a:t>서버 측 애플리케이션</a:t>
            </a:r>
            <a:r>
              <a:t> 개발에 널리 사용되는 강력한 도구입니다. 단일 스레드 기반의 비동기 I/O 모델을 통해 빠른 성능과 확장성을 제공하며, 풍부한 생태계와 </a:t>
            </a:r>
            <a:r>
              <a:rPr b="1">
                <a:solidFill>
                  <a:schemeClr val="accent6">
                    <a:lumOff val="-9568"/>
                  </a:schemeClr>
                </a:solidFill>
              </a:rPr>
              <a:t>모듈화된 구조</a:t>
            </a:r>
            <a:r>
              <a:t>로 개발자들에게 다양한 편의성을 선사합니다.</a:t>
            </a:r>
          </a:p>
        </p:txBody>
      </p:sp>
      <p:pic>
        <p:nvPicPr>
          <p:cNvPr id="739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95714" y="7240426"/>
            <a:ext cx="347664" cy="347664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ext 3"/>
          <p:cNvSpPr txBox="1"/>
          <p:nvPr/>
        </p:nvSpPr>
        <p:spPr>
          <a:xfrm>
            <a:off x="12094403" y="7215900"/>
            <a:ext cx="1391775" cy="398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b="1" sz="2200">
                <a:solidFill>
                  <a:srgbClr val="404155"/>
                </a:solidFill>
                <a:latin typeface="Nobile Bold"/>
                <a:ea typeface="Nobile Bold"/>
                <a:cs typeface="Nobile Bold"/>
                <a:sym typeface="Nobile Bold"/>
              </a:defRPr>
            </a:lvl1pPr>
          </a:lstStyle>
          <a:p>
            <a:pPr/>
            <a:r>
              <a:t>작성자: 현욱</a:t>
            </a:r>
          </a:p>
        </p:txBody>
      </p:sp>
      <p:pic>
        <p:nvPicPr>
          <p:cNvPr id="741" name="붙여넣은 동영상.png" descr="붙여넣은 동영상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2678" y="612681"/>
            <a:ext cx="1022145" cy="1022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Text 0"/>
          <p:cNvSpPr txBox="1"/>
          <p:nvPr/>
        </p:nvSpPr>
        <p:spPr>
          <a:xfrm>
            <a:off x="863798" y="2796064"/>
            <a:ext cx="9748775" cy="79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CRUD 작업 구현 방법 I: Create, Read</a:t>
            </a:r>
          </a:p>
        </p:txBody>
      </p:sp>
      <p:sp>
        <p:nvSpPr>
          <p:cNvPr id="969" name="Text 1"/>
          <p:cNvSpPr txBox="1"/>
          <p:nvPr/>
        </p:nvSpPr>
        <p:spPr>
          <a:xfrm>
            <a:off x="863797" y="4184332"/>
            <a:ext cx="927548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Create</a:t>
            </a:r>
          </a:p>
        </p:txBody>
      </p:sp>
      <p:sp>
        <p:nvSpPr>
          <p:cNvPr id="970" name="Text 2"/>
          <p:cNvSpPr txBox="1"/>
          <p:nvPr/>
        </p:nvSpPr>
        <p:spPr>
          <a:xfrm>
            <a:off x="863797" y="4816673"/>
            <a:ext cx="4615998" cy="38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POST 요청을 처리하여 새 리소스를 생성합니다.</a:t>
            </a:r>
          </a:p>
        </p:txBody>
      </p:sp>
      <p:sp>
        <p:nvSpPr>
          <p:cNvPr id="971" name="Text 3"/>
          <p:cNvSpPr txBox="1"/>
          <p:nvPr/>
        </p:nvSpPr>
        <p:spPr>
          <a:xfrm>
            <a:off x="7623929" y="4184332"/>
            <a:ext cx="741363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Read</a:t>
            </a:r>
          </a:p>
        </p:txBody>
      </p:sp>
      <p:sp>
        <p:nvSpPr>
          <p:cNvPr id="972" name="Text 4"/>
          <p:cNvSpPr txBox="1"/>
          <p:nvPr/>
        </p:nvSpPr>
        <p:spPr>
          <a:xfrm>
            <a:off x="7623929" y="4816673"/>
            <a:ext cx="4663777" cy="38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GET 요청을 처리하여 기존 리소스를 조회합니다.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 0"/>
          <p:cNvSpPr txBox="1"/>
          <p:nvPr/>
        </p:nvSpPr>
        <p:spPr>
          <a:xfrm>
            <a:off x="863797" y="2598658"/>
            <a:ext cx="10358971" cy="79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CRUD 작업 구현 방법 II: Update, Delete</a:t>
            </a:r>
          </a:p>
        </p:txBody>
      </p:sp>
      <p:sp>
        <p:nvSpPr>
          <p:cNvPr id="975" name="Text 1"/>
          <p:cNvSpPr txBox="1"/>
          <p:nvPr/>
        </p:nvSpPr>
        <p:spPr>
          <a:xfrm>
            <a:off x="863797" y="3986927"/>
            <a:ext cx="995562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Update</a:t>
            </a:r>
          </a:p>
        </p:txBody>
      </p:sp>
      <p:sp>
        <p:nvSpPr>
          <p:cNvPr id="976" name="Text 2"/>
          <p:cNvSpPr txBox="1"/>
          <p:nvPr/>
        </p:nvSpPr>
        <p:spPr>
          <a:xfrm>
            <a:off x="863797" y="4619268"/>
            <a:ext cx="6150295" cy="38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PUT 또는 PATCH 요청을 처리하여 기존 리소스를 수정합니다.</a:t>
            </a:r>
          </a:p>
        </p:txBody>
      </p:sp>
      <p:sp>
        <p:nvSpPr>
          <p:cNvPr id="977" name="Text 3"/>
          <p:cNvSpPr txBox="1"/>
          <p:nvPr/>
        </p:nvSpPr>
        <p:spPr>
          <a:xfrm>
            <a:off x="7623929" y="3986927"/>
            <a:ext cx="893763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Delete</a:t>
            </a:r>
          </a:p>
        </p:txBody>
      </p:sp>
      <p:sp>
        <p:nvSpPr>
          <p:cNvPr id="978" name="Text 4"/>
          <p:cNvSpPr txBox="1"/>
          <p:nvPr/>
        </p:nvSpPr>
        <p:spPr>
          <a:xfrm>
            <a:off x="7623929" y="4619268"/>
            <a:ext cx="5110677" cy="38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DELETE 요청을 처리하여 기존 리소스를 삭제합니다.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Text 0"/>
          <p:cNvSpPr txBox="1"/>
          <p:nvPr/>
        </p:nvSpPr>
        <p:spPr>
          <a:xfrm>
            <a:off x="863797" y="1568409"/>
            <a:ext cx="7416404" cy="1554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Express.js 라우팅 이해 및 적용</a:t>
            </a:r>
          </a:p>
        </p:txBody>
      </p:sp>
      <p:sp>
        <p:nvSpPr>
          <p:cNvPr id="982" name="Shape 1"/>
          <p:cNvSpPr/>
          <p:nvPr/>
        </p:nvSpPr>
        <p:spPr>
          <a:xfrm>
            <a:off x="863797" y="3758803"/>
            <a:ext cx="555309" cy="5553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83" name="Text 2"/>
          <p:cNvSpPr txBox="1"/>
          <p:nvPr/>
        </p:nvSpPr>
        <p:spPr>
          <a:xfrm>
            <a:off x="1032686" y="3851314"/>
            <a:ext cx="217532" cy="37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84" name="Text 3"/>
          <p:cNvSpPr txBox="1"/>
          <p:nvPr/>
        </p:nvSpPr>
        <p:spPr>
          <a:xfrm>
            <a:off x="1665922" y="3758803"/>
            <a:ext cx="202763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라우팅 기본 원리</a:t>
            </a:r>
          </a:p>
        </p:txBody>
      </p:sp>
      <p:sp>
        <p:nvSpPr>
          <p:cNvPr id="985" name="Text 4"/>
          <p:cNvSpPr txBox="1"/>
          <p:nvPr/>
        </p:nvSpPr>
        <p:spPr>
          <a:xfrm>
            <a:off x="1665922" y="4292322"/>
            <a:ext cx="2782730" cy="1174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HTTP 메서드와 URL 경로에 따라 적절한 핸들러 함수를 실행합니다.</a:t>
            </a:r>
          </a:p>
        </p:txBody>
      </p:sp>
      <p:sp>
        <p:nvSpPr>
          <p:cNvPr id="986" name="Shape 5"/>
          <p:cNvSpPr/>
          <p:nvPr/>
        </p:nvSpPr>
        <p:spPr>
          <a:xfrm>
            <a:off x="4695468" y="3758803"/>
            <a:ext cx="555309" cy="5553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87" name="Text 6"/>
          <p:cNvSpPr txBox="1"/>
          <p:nvPr/>
        </p:nvSpPr>
        <p:spPr>
          <a:xfrm>
            <a:off x="4864355" y="3851314"/>
            <a:ext cx="217532" cy="37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88" name="Text 7"/>
          <p:cNvSpPr txBox="1"/>
          <p:nvPr/>
        </p:nvSpPr>
        <p:spPr>
          <a:xfrm>
            <a:off x="5497591" y="3758803"/>
            <a:ext cx="202763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라우팅 구현 예시</a:t>
            </a:r>
          </a:p>
        </p:txBody>
      </p:sp>
      <p:sp>
        <p:nvSpPr>
          <p:cNvPr id="989" name="Text 8"/>
          <p:cNvSpPr txBox="1"/>
          <p:nvPr/>
        </p:nvSpPr>
        <p:spPr>
          <a:xfrm>
            <a:off x="5497591" y="4292322"/>
            <a:ext cx="2782730" cy="196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app.get('/users', handleGetUsers), app.post('/users', handleCreateUser) 등과 같이 구현할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Text 0"/>
          <p:cNvSpPr txBox="1"/>
          <p:nvPr/>
        </p:nvSpPr>
        <p:spPr>
          <a:xfrm>
            <a:off x="6350198" y="1376004"/>
            <a:ext cx="5624473" cy="7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미들웨어의 역할과 구현</a:t>
            </a:r>
          </a:p>
        </p:txBody>
      </p:sp>
      <p:sp>
        <p:nvSpPr>
          <p:cNvPr id="993" name="Shape 1"/>
          <p:cNvSpPr/>
          <p:nvPr/>
        </p:nvSpPr>
        <p:spPr>
          <a:xfrm>
            <a:off x="6350198" y="2517457"/>
            <a:ext cx="3584853" cy="2242068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94" name="Text 2"/>
          <p:cNvSpPr txBox="1"/>
          <p:nvPr/>
        </p:nvSpPr>
        <p:spPr>
          <a:xfrm>
            <a:off x="6612255" y="2779514"/>
            <a:ext cx="54000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995" name="Text 3"/>
          <p:cNvSpPr txBox="1"/>
          <p:nvPr/>
        </p:nvSpPr>
        <p:spPr>
          <a:xfrm>
            <a:off x="6612255" y="3313033"/>
            <a:ext cx="3060741" cy="78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요청과 응답 처리 과정에 필요한 부가 기능을 제공합니다.</a:t>
            </a:r>
          </a:p>
        </p:txBody>
      </p:sp>
      <p:sp>
        <p:nvSpPr>
          <p:cNvPr id="996" name="Shape 4"/>
          <p:cNvSpPr/>
          <p:nvPr/>
        </p:nvSpPr>
        <p:spPr>
          <a:xfrm>
            <a:off x="10181867" y="2517457"/>
            <a:ext cx="3584854" cy="2242068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97" name="Text 5"/>
          <p:cNvSpPr txBox="1"/>
          <p:nvPr/>
        </p:nvSpPr>
        <p:spPr>
          <a:xfrm>
            <a:off x="10443923" y="2779514"/>
            <a:ext cx="54000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구현</a:t>
            </a:r>
          </a:p>
        </p:txBody>
      </p:sp>
      <p:sp>
        <p:nvSpPr>
          <p:cNvPr id="998" name="Text 6"/>
          <p:cNvSpPr txBox="1"/>
          <p:nvPr/>
        </p:nvSpPr>
        <p:spPr>
          <a:xfrm>
            <a:off x="10443923" y="3313033"/>
            <a:ext cx="3060741" cy="1174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app.use(middleware)와 같이 미들웨어 함수를 등록하여 사용합니다.</a:t>
            </a:r>
          </a:p>
        </p:txBody>
      </p:sp>
      <p:sp>
        <p:nvSpPr>
          <p:cNvPr id="999" name="Shape 7"/>
          <p:cNvSpPr/>
          <p:nvPr/>
        </p:nvSpPr>
        <p:spPr>
          <a:xfrm>
            <a:off x="6350198" y="5006340"/>
            <a:ext cx="7416404" cy="1847256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00" name="Text 8"/>
          <p:cNvSpPr txBox="1"/>
          <p:nvPr/>
        </p:nvSpPr>
        <p:spPr>
          <a:xfrm>
            <a:off x="6612255" y="5268397"/>
            <a:ext cx="54000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예시</a:t>
            </a:r>
          </a:p>
        </p:txBody>
      </p:sp>
      <p:sp>
        <p:nvSpPr>
          <p:cNvPr id="1001" name="Text 9"/>
          <p:cNvSpPr txBox="1"/>
          <p:nvPr/>
        </p:nvSpPr>
        <p:spPr>
          <a:xfrm>
            <a:off x="6612255" y="5801916"/>
            <a:ext cx="6892291" cy="38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로깅, 에러 핸들링, 인증 등을 처리하는 미들웨어를 구현할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Text 0"/>
          <p:cNvSpPr txBox="1"/>
          <p:nvPr/>
        </p:nvSpPr>
        <p:spPr>
          <a:xfrm>
            <a:off x="6170057" y="537448"/>
            <a:ext cx="5684938" cy="6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3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코드 예시 I: CRUD 작업 구현</a:t>
            </a:r>
          </a:p>
        </p:txBody>
      </p:sp>
      <p:pic>
        <p:nvPicPr>
          <p:cNvPr id="100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0057" y="1440894"/>
            <a:ext cx="976790" cy="1562815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Text 1"/>
          <p:cNvSpPr txBox="1"/>
          <p:nvPr/>
        </p:nvSpPr>
        <p:spPr>
          <a:xfrm>
            <a:off x="7439858" y="1636156"/>
            <a:ext cx="736954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Create</a:t>
            </a:r>
          </a:p>
        </p:txBody>
      </p:sp>
      <p:sp>
        <p:nvSpPr>
          <p:cNvPr id="1007" name="Text 2"/>
          <p:cNvSpPr txBox="1"/>
          <p:nvPr/>
        </p:nvSpPr>
        <p:spPr>
          <a:xfrm>
            <a:off x="7439858" y="2058472"/>
            <a:ext cx="4409374" cy="30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app.post('/users', (req, res) =&gt; { /* 새 사용자 생성 */ });</a:t>
            </a:r>
          </a:p>
        </p:txBody>
      </p:sp>
      <p:pic>
        <p:nvPicPr>
          <p:cNvPr id="1008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0057" y="3003708"/>
            <a:ext cx="976790" cy="1562815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Text 3"/>
          <p:cNvSpPr txBox="1"/>
          <p:nvPr/>
        </p:nvSpPr>
        <p:spPr>
          <a:xfrm>
            <a:off x="7439858" y="3198971"/>
            <a:ext cx="589559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Read</a:t>
            </a:r>
          </a:p>
        </p:txBody>
      </p:sp>
      <p:sp>
        <p:nvSpPr>
          <p:cNvPr id="1010" name="Text 4"/>
          <p:cNvSpPr txBox="1"/>
          <p:nvPr/>
        </p:nvSpPr>
        <p:spPr>
          <a:xfrm>
            <a:off x="7439858" y="3621285"/>
            <a:ext cx="4478906" cy="300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app.get('/users', (req, res) =&gt; { /* 사용자 목록 조회 */ });</a:t>
            </a:r>
          </a:p>
        </p:txBody>
      </p:sp>
      <p:pic>
        <p:nvPicPr>
          <p:cNvPr id="1011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70057" y="4566522"/>
            <a:ext cx="976790" cy="1562815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Text 5"/>
          <p:cNvSpPr txBox="1"/>
          <p:nvPr/>
        </p:nvSpPr>
        <p:spPr>
          <a:xfrm>
            <a:off x="7439858" y="4761786"/>
            <a:ext cx="790799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Update</a:t>
            </a:r>
          </a:p>
        </p:txBody>
      </p:sp>
      <p:sp>
        <p:nvSpPr>
          <p:cNvPr id="1013" name="Text 6"/>
          <p:cNvSpPr txBox="1"/>
          <p:nvPr/>
        </p:nvSpPr>
        <p:spPr>
          <a:xfrm>
            <a:off x="7439858" y="5184099"/>
            <a:ext cx="4733030" cy="30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app.put('/users/:id', (req, res) =&gt; { /* 사용자 정보 수정 */ });</a:t>
            </a:r>
          </a:p>
        </p:txBody>
      </p:sp>
      <p:pic>
        <p:nvPicPr>
          <p:cNvPr id="1014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70057" y="6129337"/>
            <a:ext cx="976790" cy="1562815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Text 7"/>
          <p:cNvSpPr txBox="1"/>
          <p:nvPr/>
        </p:nvSpPr>
        <p:spPr>
          <a:xfrm>
            <a:off x="7439858" y="6324600"/>
            <a:ext cx="710209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Delete</a:t>
            </a:r>
          </a:p>
        </p:txBody>
      </p:sp>
      <p:sp>
        <p:nvSpPr>
          <p:cNvPr id="1016" name="Text 8"/>
          <p:cNvSpPr txBox="1"/>
          <p:nvPr/>
        </p:nvSpPr>
        <p:spPr>
          <a:xfrm>
            <a:off x="7439858" y="6746915"/>
            <a:ext cx="4604755" cy="30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app.delete('/users/:id', (req, res) =&gt; { /* 사용자 삭제 */ });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Text 0"/>
          <p:cNvSpPr txBox="1"/>
          <p:nvPr/>
        </p:nvSpPr>
        <p:spPr>
          <a:xfrm>
            <a:off x="6188392" y="551498"/>
            <a:ext cx="7740016" cy="6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900"/>
              </a:lnSpc>
              <a:defRPr sz="39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코드 예시 II: 라우팅 및 미들웨어 구현</a:t>
            </a:r>
          </a:p>
        </p:txBody>
      </p:sp>
      <p:pic>
        <p:nvPicPr>
          <p:cNvPr id="102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8392" y="2106097"/>
            <a:ext cx="501373" cy="501373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Text 1"/>
          <p:cNvSpPr txBox="1"/>
          <p:nvPr/>
        </p:nvSpPr>
        <p:spPr>
          <a:xfrm>
            <a:off x="6188392" y="2807970"/>
            <a:ext cx="638875" cy="316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라우팅</a:t>
            </a:r>
          </a:p>
        </p:txBody>
      </p:sp>
      <p:sp>
        <p:nvSpPr>
          <p:cNvPr id="1022" name="Text 2"/>
          <p:cNvSpPr txBox="1"/>
          <p:nvPr/>
        </p:nvSpPr>
        <p:spPr>
          <a:xfrm>
            <a:off x="6188392" y="3241595"/>
            <a:ext cx="2182150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app.use('/api', apiRouter);</a:t>
            </a:r>
          </a:p>
        </p:txBody>
      </p:sp>
      <p:pic>
        <p:nvPicPr>
          <p:cNvPr id="1023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8392" y="4164329"/>
            <a:ext cx="501373" cy="501373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Text 3"/>
          <p:cNvSpPr txBox="1"/>
          <p:nvPr/>
        </p:nvSpPr>
        <p:spPr>
          <a:xfrm>
            <a:off x="6188392" y="4866202"/>
            <a:ext cx="847599" cy="31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미들웨어</a:t>
            </a:r>
          </a:p>
        </p:txBody>
      </p:sp>
      <p:sp>
        <p:nvSpPr>
          <p:cNvPr id="1025" name="Text 4"/>
          <p:cNvSpPr txBox="1"/>
          <p:nvPr/>
        </p:nvSpPr>
        <p:spPr>
          <a:xfrm>
            <a:off x="6188392" y="5299828"/>
            <a:ext cx="2363442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app.use(bodyParser.json());</a:t>
            </a:r>
          </a:p>
        </p:txBody>
      </p:sp>
      <p:pic>
        <p:nvPicPr>
          <p:cNvPr id="1026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88392" y="6222562"/>
            <a:ext cx="501373" cy="501373"/>
          </a:xfrm>
          <a:prstGeom prst="rect">
            <a:avLst/>
          </a:prstGeom>
          <a:ln w="12700">
            <a:miter lim="400000"/>
          </a:ln>
        </p:spPr>
      </p:pic>
      <p:sp>
        <p:nvSpPr>
          <p:cNvPr id="1027" name="Text 5"/>
          <p:cNvSpPr txBox="1"/>
          <p:nvPr/>
        </p:nvSpPr>
        <p:spPr>
          <a:xfrm>
            <a:off x="6188392" y="6924437"/>
            <a:ext cx="1123365" cy="316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에러 핸들링</a:t>
            </a:r>
          </a:p>
        </p:txBody>
      </p:sp>
      <p:sp>
        <p:nvSpPr>
          <p:cNvPr id="1028" name="Text 6"/>
          <p:cNvSpPr txBox="1"/>
          <p:nvPr/>
        </p:nvSpPr>
        <p:spPr>
          <a:xfrm>
            <a:off x="6188392" y="7358063"/>
            <a:ext cx="4070787" cy="31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app.use((err, req, res, next) =&gt; { /* 에러 처리 */ });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Text 0"/>
          <p:cNvSpPr txBox="1"/>
          <p:nvPr/>
        </p:nvSpPr>
        <p:spPr>
          <a:xfrm>
            <a:off x="793790" y="1606986"/>
            <a:ext cx="7556422" cy="297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700"/>
              </a:lnSpc>
              <a:defRPr sz="61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Node.js와 MongoDB 통합: 스무스한 데이터 관리</a:t>
            </a:r>
          </a:p>
        </p:txBody>
      </p:sp>
      <p:sp>
        <p:nvSpPr>
          <p:cNvPr id="1032" name="Text 1"/>
          <p:cNvSpPr txBox="1"/>
          <p:nvPr/>
        </p:nvSpPr>
        <p:spPr>
          <a:xfrm>
            <a:off x="793790" y="4881800"/>
            <a:ext cx="7556422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Node.js와 MongoDB를 통합하면 강력한 웹 애플리케이션을 만들 수 있습니다. 이 프레젠테이션에서는 Mongoose를 활용한 데이터베이스 연결 설정부터 CRUD 작업 구현, 데이터베이스와 서버 간 데이터 흐름 이해까지 전 과정을 다룹니다.</a:t>
            </a:r>
          </a:p>
        </p:txBody>
      </p:sp>
      <p:sp>
        <p:nvSpPr>
          <p:cNvPr id="1033" name="Shape 2"/>
          <p:cNvSpPr/>
          <p:nvPr/>
        </p:nvSpPr>
        <p:spPr>
          <a:xfrm>
            <a:off x="793790" y="6242565"/>
            <a:ext cx="362904" cy="362904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03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409" y="6250185"/>
            <a:ext cx="347665" cy="347664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Text 3"/>
          <p:cNvSpPr txBox="1"/>
          <p:nvPr/>
        </p:nvSpPr>
        <p:spPr>
          <a:xfrm>
            <a:off x="1270040" y="6225659"/>
            <a:ext cx="1391774" cy="398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b="1" sz="2200">
                <a:solidFill>
                  <a:srgbClr val="CFD0D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작성자: 현욱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835236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Text 0"/>
          <p:cNvSpPr txBox="1"/>
          <p:nvPr/>
        </p:nvSpPr>
        <p:spPr>
          <a:xfrm>
            <a:off x="793789" y="4090749"/>
            <a:ext cx="10010332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Mongoose를 활용한 데이터베이스 연결 설정</a:t>
            </a:r>
          </a:p>
        </p:txBody>
      </p:sp>
      <p:sp>
        <p:nvSpPr>
          <p:cNvPr id="1039" name="Shape 1"/>
          <p:cNvSpPr/>
          <p:nvPr/>
        </p:nvSpPr>
        <p:spPr>
          <a:xfrm>
            <a:off x="793790" y="5394840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40" name="Text 2"/>
          <p:cNvSpPr txBox="1"/>
          <p:nvPr/>
        </p:nvSpPr>
        <p:spPr>
          <a:xfrm>
            <a:off x="950770" y="5479851"/>
            <a:ext cx="19634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41" name="Text 3"/>
          <p:cNvSpPr txBox="1"/>
          <p:nvPr/>
        </p:nvSpPr>
        <p:spPr>
          <a:xfrm>
            <a:off x="1530905" y="5394840"/>
            <a:ext cx="1859721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신속한 연결 설정</a:t>
            </a:r>
          </a:p>
        </p:txBody>
      </p:sp>
      <p:sp>
        <p:nvSpPr>
          <p:cNvPr id="1042" name="Text 4"/>
          <p:cNvSpPr txBox="1"/>
          <p:nvPr/>
        </p:nvSpPr>
        <p:spPr>
          <a:xfrm>
            <a:off x="1530905" y="5885258"/>
            <a:ext cx="3459243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Mongoose를 통해 MongoDB 데이터베이스와 빠르게 연결할 수 있습니다.</a:t>
            </a:r>
          </a:p>
        </p:txBody>
      </p:sp>
      <p:sp>
        <p:nvSpPr>
          <p:cNvPr id="1043" name="Shape 5"/>
          <p:cNvSpPr/>
          <p:nvPr/>
        </p:nvSpPr>
        <p:spPr>
          <a:xfrm>
            <a:off x="5216962" y="5394840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44" name="Text 6"/>
          <p:cNvSpPr txBox="1"/>
          <p:nvPr/>
        </p:nvSpPr>
        <p:spPr>
          <a:xfrm>
            <a:off x="5373942" y="5479851"/>
            <a:ext cx="19634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45" name="Text 7"/>
          <p:cNvSpPr txBox="1"/>
          <p:nvPr/>
        </p:nvSpPr>
        <p:spPr>
          <a:xfrm>
            <a:off x="5954078" y="5394840"/>
            <a:ext cx="1057051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모델 정의</a:t>
            </a:r>
          </a:p>
        </p:txBody>
      </p:sp>
      <p:sp>
        <p:nvSpPr>
          <p:cNvPr id="1046" name="Text 8"/>
          <p:cNvSpPr txBox="1"/>
          <p:nvPr/>
        </p:nvSpPr>
        <p:spPr>
          <a:xfrm>
            <a:off x="5954078" y="5885258"/>
            <a:ext cx="3459242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Mongoose 스키마를 사용하여 데이터베이스 테이블의 구조를 정의합니다.</a:t>
            </a:r>
          </a:p>
        </p:txBody>
      </p:sp>
      <p:sp>
        <p:nvSpPr>
          <p:cNvPr id="1047" name="Shape 9"/>
          <p:cNvSpPr/>
          <p:nvPr/>
        </p:nvSpPr>
        <p:spPr>
          <a:xfrm>
            <a:off x="9640133" y="5394840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48" name="Text 10"/>
          <p:cNvSpPr txBox="1"/>
          <p:nvPr/>
        </p:nvSpPr>
        <p:spPr>
          <a:xfrm>
            <a:off x="9797114" y="5479851"/>
            <a:ext cx="19634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049" name="Text 11"/>
          <p:cNvSpPr txBox="1"/>
          <p:nvPr/>
        </p:nvSpPr>
        <p:spPr>
          <a:xfrm>
            <a:off x="10377248" y="5394840"/>
            <a:ext cx="2101402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스키마 유효성 검사</a:t>
            </a:r>
          </a:p>
        </p:txBody>
      </p:sp>
      <p:sp>
        <p:nvSpPr>
          <p:cNvPr id="1050" name="Text 12"/>
          <p:cNvSpPr txBox="1"/>
          <p:nvPr/>
        </p:nvSpPr>
        <p:spPr>
          <a:xfrm>
            <a:off x="10377248" y="5885258"/>
            <a:ext cx="3459243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Mongoose는 데이터 입력 시 스키마를 기반으로 유효성을 검사합니다.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Text 0"/>
          <p:cNvSpPr txBox="1"/>
          <p:nvPr/>
        </p:nvSpPr>
        <p:spPr>
          <a:xfrm>
            <a:off x="6280189" y="1403032"/>
            <a:ext cx="4837568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CRUD 작업 구현하기</a:t>
            </a:r>
          </a:p>
        </p:txBody>
      </p:sp>
      <p:sp>
        <p:nvSpPr>
          <p:cNvPr id="1054" name="Shape 1"/>
          <p:cNvSpPr/>
          <p:nvPr/>
        </p:nvSpPr>
        <p:spPr>
          <a:xfrm>
            <a:off x="6605110" y="2451973"/>
            <a:ext cx="30481" cy="4374475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5" name="Shape 2"/>
          <p:cNvSpPr/>
          <p:nvPr/>
        </p:nvSpPr>
        <p:spPr>
          <a:xfrm>
            <a:off x="6845021" y="2947035"/>
            <a:ext cx="793791" cy="30481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6" name="Shape 3"/>
          <p:cNvSpPr/>
          <p:nvPr/>
        </p:nvSpPr>
        <p:spPr>
          <a:xfrm>
            <a:off x="6365199" y="2707123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57" name="Text 4"/>
          <p:cNvSpPr txBox="1"/>
          <p:nvPr/>
        </p:nvSpPr>
        <p:spPr>
          <a:xfrm>
            <a:off x="6522181" y="2792134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58" name="Text 5"/>
          <p:cNvSpPr txBox="1"/>
          <p:nvPr/>
        </p:nvSpPr>
        <p:spPr>
          <a:xfrm>
            <a:off x="7867887" y="2678787"/>
            <a:ext cx="85131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Create</a:t>
            </a:r>
          </a:p>
        </p:txBody>
      </p:sp>
      <p:sp>
        <p:nvSpPr>
          <p:cNvPr id="1059" name="Text 6"/>
          <p:cNvSpPr txBox="1"/>
          <p:nvPr/>
        </p:nvSpPr>
        <p:spPr>
          <a:xfrm>
            <a:off x="7867887" y="3169205"/>
            <a:ext cx="3800954" cy="3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새로운 데이터를 데이터베이스에 저장합니다.</a:t>
            </a:r>
          </a:p>
        </p:txBody>
      </p:sp>
      <p:sp>
        <p:nvSpPr>
          <p:cNvPr id="1060" name="Shape 7"/>
          <p:cNvSpPr/>
          <p:nvPr/>
        </p:nvSpPr>
        <p:spPr>
          <a:xfrm>
            <a:off x="6845021" y="4480797"/>
            <a:ext cx="793791" cy="30481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61" name="Shape 8"/>
          <p:cNvSpPr/>
          <p:nvPr/>
        </p:nvSpPr>
        <p:spPr>
          <a:xfrm>
            <a:off x="6365199" y="4240886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2" name="Text 9"/>
          <p:cNvSpPr txBox="1"/>
          <p:nvPr/>
        </p:nvSpPr>
        <p:spPr>
          <a:xfrm>
            <a:off x="6522181" y="4325897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63" name="Text 10"/>
          <p:cNvSpPr txBox="1"/>
          <p:nvPr/>
        </p:nvSpPr>
        <p:spPr>
          <a:xfrm>
            <a:off x="7867887" y="4212549"/>
            <a:ext cx="68064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Read</a:t>
            </a:r>
          </a:p>
        </p:txBody>
      </p:sp>
      <p:sp>
        <p:nvSpPr>
          <p:cNvPr id="1064" name="Text 11"/>
          <p:cNvSpPr txBox="1"/>
          <p:nvPr/>
        </p:nvSpPr>
        <p:spPr>
          <a:xfrm>
            <a:off x="7867887" y="4702969"/>
            <a:ext cx="3367463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데이터베이스에서 데이터를 조회합니다.</a:t>
            </a:r>
          </a:p>
        </p:txBody>
      </p:sp>
      <p:sp>
        <p:nvSpPr>
          <p:cNvPr id="1065" name="Shape 12"/>
          <p:cNvSpPr/>
          <p:nvPr/>
        </p:nvSpPr>
        <p:spPr>
          <a:xfrm>
            <a:off x="6845021" y="6014561"/>
            <a:ext cx="793791" cy="30481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66" name="Shape 13"/>
          <p:cNvSpPr/>
          <p:nvPr/>
        </p:nvSpPr>
        <p:spPr>
          <a:xfrm>
            <a:off x="6365199" y="5774649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7" name="Text 14"/>
          <p:cNvSpPr txBox="1"/>
          <p:nvPr/>
        </p:nvSpPr>
        <p:spPr>
          <a:xfrm>
            <a:off x="6522181" y="5859660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068" name="Text 15"/>
          <p:cNvSpPr txBox="1"/>
          <p:nvPr/>
        </p:nvSpPr>
        <p:spPr>
          <a:xfrm>
            <a:off x="7867887" y="5746312"/>
            <a:ext cx="913657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Update</a:t>
            </a:r>
          </a:p>
        </p:txBody>
      </p:sp>
      <p:sp>
        <p:nvSpPr>
          <p:cNvPr id="1069" name="Text 16"/>
          <p:cNvSpPr txBox="1"/>
          <p:nvPr/>
        </p:nvSpPr>
        <p:spPr>
          <a:xfrm>
            <a:off x="7867887" y="6236732"/>
            <a:ext cx="2246942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기존 데이터를 수정합니다.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Text 0"/>
          <p:cNvSpPr txBox="1"/>
          <p:nvPr/>
        </p:nvSpPr>
        <p:spPr>
          <a:xfrm>
            <a:off x="793790" y="2721411"/>
            <a:ext cx="5795440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쿼리 작성과 데이터 핸들링</a:t>
            </a:r>
          </a:p>
        </p:txBody>
      </p:sp>
      <p:sp>
        <p:nvSpPr>
          <p:cNvPr id="1072" name="Text 1"/>
          <p:cNvSpPr txBox="1"/>
          <p:nvPr/>
        </p:nvSpPr>
        <p:spPr>
          <a:xfrm>
            <a:off x="793789" y="3997166"/>
            <a:ext cx="16180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고급 쿼리 작성</a:t>
            </a:r>
          </a:p>
        </p:txBody>
      </p:sp>
      <p:sp>
        <p:nvSpPr>
          <p:cNvPr id="1073" name="Text 2"/>
          <p:cNvSpPr txBox="1"/>
          <p:nvPr/>
        </p:nvSpPr>
        <p:spPr>
          <a:xfrm>
            <a:off x="793789" y="4578310"/>
            <a:ext cx="3978118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Mongoose는 다양한 쿼리 메서드를 제공하여 복잡한 데이터 조회가 가능합니다.</a:t>
            </a:r>
          </a:p>
        </p:txBody>
      </p:sp>
      <p:sp>
        <p:nvSpPr>
          <p:cNvPr id="1074" name="Text 3"/>
          <p:cNvSpPr txBox="1"/>
          <p:nvPr/>
        </p:nvSpPr>
        <p:spPr>
          <a:xfrm>
            <a:off x="5332927" y="3997166"/>
            <a:ext cx="154041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데이터 필터링</a:t>
            </a:r>
          </a:p>
        </p:txBody>
      </p:sp>
      <p:sp>
        <p:nvSpPr>
          <p:cNvPr id="1075" name="Text 4"/>
          <p:cNvSpPr txBox="1"/>
          <p:nvPr/>
        </p:nvSpPr>
        <p:spPr>
          <a:xfrm>
            <a:off x="5332927" y="4578310"/>
            <a:ext cx="3978118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조건, 정렬, 페이지네이션 등을 통해 데이터를 효율적으로 필터링할 수 있습니다.</a:t>
            </a:r>
          </a:p>
        </p:txBody>
      </p:sp>
      <p:sp>
        <p:nvSpPr>
          <p:cNvPr id="1076" name="Text 5"/>
          <p:cNvSpPr txBox="1"/>
          <p:nvPr/>
        </p:nvSpPr>
        <p:spPr>
          <a:xfrm>
            <a:off x="9872067" y="3997166"/>
            <a:ext cx="21014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관계형 데이터 처리</a:t>
            </a:r>
          </a:p>
        </p:txBody>
      </p:sp>
      <p:sp>
        <p:nvSpPr>
          <p:cNvPr id="1077" name="Text 6"/>
          <p:cNvSpPr txBox="1"/>
          <p:nvPr/>
        </p:nvSpPr>
        <p:spPr>
          <a:xfrm>
            <a:off x="9872067" y="4578310"/>
            <a:ext cx="3978117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Mongoose의 참조 기능을 사용하면 관계형 데이터를 쉽게 처리할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Text 0"/>
          <p:cNvSpPr txBox="1"/>
          <p:nvPr/>
        </p:nvSpPr>
        <p:spPr>
          <a:xfrm>
            <a:off x="793790" y="2052398"/>
            <a:ext cx="4119684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Node.js의 장단점</a:t>
            </a:r>
          </a:p>
        </p:txBody>
      </p:sp>
      <p:sp>
        <p:nvSpPr>
          <p:cNvPr id="744" name="Text 1"/>
          <p:cNvSpPr txBox="1"/>
          <p:nvPr/>
        </p:nvSpPr>
        <p:spPr>
          <a:xfrm>
            <a:off x="793789" y="3328153"/>
            <a:ext cx="496063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chemeClr val="accent5">
                    <a:satOff val="-19091"/>
                    <a:lumOff val="-11921"/>
                  </a:schemeClr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장점</a:t>
            </a:r>
          </a:p>
        </p:txBody>
      </p:sp>
      <p:sp>
        <p:nvSpPr>
          <p:cNvPr id="745" name="Text 2"/>
          <p:cNvSpPr txBox="1"/>
          <p:nvPr/>
        </p:nvSpPr>
        <p:spPr>
          <a:xfrm>
            <a:off x="1052520" y="3909297"/>
            <a:ext cx="2060188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빠른 속도와 높은 확장성</a:t>
            </a:r>
          </a:p>
        </p:txBody>
      </p:sp>
      <p:sp>
        <p:nvSpPr>
          <p:cNvPr id="746" name="Text 3"/>
          <p:cNvSpPr txBox="1"/>
          <p:nvPr/>
        </p:nvSpPr>
        <p:spPr>
          <a:xfrm>
            <a:off x="1052520" y="4476274"/>
            <a:ext cx="3240693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풍부한 생태계와 오픈 소스 라이브러리</a:t>
            </a:r>
          </a:p>
        </p:txBody>
      </p:sp>
      <p:sp>
        <p:nvSpPr>
          <p:cNvPr id="747" name="Text 4"/>
          <p:cNvSpPr txBox="1"/>
          <p:nvPr/>
        </p:nvSpPr>
        <p:spPr>
          <a:xfrm>
            <a:off x="1052520" y="5043249"/>
            <a:ext cx="2838394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단일 언어(JavaScript) 기반 개발</a:t>
            </a:r>
          </a:p>
        </p:txBody>
      </p:sp>
      <p:sp>
        <p:nvSpPr>
          <p:cNvPr id="748" name="Text 5"/>
          <p:cNvSpPr txBox="1"/>
          <p:nvPr/>
        </p:nvSpPr>
        <p:spPr>
          <a:xfrm>
            <a:off x="1052520" y="5610225"/>
            <a:ext cx="259482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비동기 I/O를 통한 높은 효율성</a:t>
            </a:r>
          </a:p>
        </p:txBody>
      </p:sp>
      <p:sp>
        <p:nvSpPr>
          <p:cNvPr id="749" name="Text 6"/>
          <p:cNvSpPr txBox="1"/>
          <p:nvPr/>
        </p:nvSpPr>
        <p:spPr>
          <a:xfrm>
            <a:off x="7599520" y="3328153"/>
            <a:ext cx="496063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chemeClr val="accent2">
                    <a:satOff val="-18194"/>
                    <a:lumOff val="-11215"/>
                  </a:schemeClr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단점</a:t>
            </a:r>
          </a:p>
        </p:txBody>
      </p:sp>
      <p:sp>
        <p:nvSpPr>
          <p:cNvPr id="750" name="Text 7"/>
          <p:cNvSpPr txBox="1"/>
          <p:nvPr/>
        </p:nvSpPr>
        <p:spPr>
          <a:xfrm>
            <a:off x="7912787" y="3909297"/>
            <a:ext cx="2493678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단일 스레드 구조로 인한 한계</a:t>
            </a:r>
          </a:p>
        </p:txBody>
      </p:sp>
      <p:sp>
        <p:nvSpPr>
          <p:cNvPr id="751" name="Text 8"/>
          <p:cNvSpPr txBox="1"/>
          <p:nvPr/>
        </p:nvSpPr>
        <p:spPr>
          <a:xfrm>
            <a:off x="7912787" y="4476274"/>
            <a:ext cx="2433695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오류 처리와 디버깅의 어려움</a:t>
            </a:r>
          </a:p>
        </p:txBody>
      </p:sp>
      <p:sp>
        <p:nvSpPr>
          <p:cNvPr id="752" name="Text 9"/>
          <p:cNvSpPr txBox="1"/>
          <p:nvPr/>
        </p:nvSpPr>
        <p:spPr>
          <a:xfrm>
            <a:off x="7912787" y="5043249"/>
            <a:ext cx="162669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높은 메모리 사용량</a:t>
            </a:r>
          </a:p>
        </p:txBody>
      </p:sp>
      <p:sp>
        <p:nvSpPr>
          <p:cNvPr id="753" name="Text 10"/>
          <p:cNvSpPr txBox="1"/>
          <p:nvPr/>
        </p:nvSpPr>
        <p:spPr>
          <a:xfrm>
            <a:off x="7912787" y="5610225"/>
            <a:ext cx="2993955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일부 복잡한 애플리케이션에 부적합</a:t>
            </a:r>
          </a:p>
        </p:txBody>
      </p:sp>
      <p:pic>
        <p:nvPicPr>
          <p:cNvPr id="754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678" y="612681"/>
            <a:ext cx="1022145" cy="1022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835236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Text 0"/>
          <p:cNvSpPr txBox="1"/>
          <p:nvPr/>
        </p:nvSpPr>
        <p:spPr>
          <a:xfrm>
            <a:off x="793789" y="3662719"/>
            <a:ext cx="9972842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데이터베이스와 서버 간 데이터 흐름 이해하기</a:t>
            </a:r>
          </a:p>
        </p:txBody>
      </p:sp>
      <p:pic>
        <p:nvPicPr>
          <p:cNvPr id="108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90" y="4711660"/>
            <a:ext cx="4347568" cy="90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Text 1"/>
          <p:cNvSpPr txBox="1"/>
          <p:nvPr/>
        </p:nvSpPr>
        <p:spPr>
          <a:xfrm>
            <a:off x="1020603" y="5959078"/>
            <a:ext cx="105705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요청 전송</a:t>
            </a:r>
          </a:p>
        </p:txBody>
      </p:sp>
      <p:sp>
        <p:nvSpPr>
          <p:cNvPr id="1083" name="Text 2"/>
          <p:cNvSpPr txBox="1"/>
          <p:nvPr/>
        </p:nvSpPr>
        <p:spPr>
          <a:xfrm>
            <a:off x="1020603" y="6449497"/>
            <a:ext cx="3893941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클라이언트 요청이 Node.js 서버로 전달됩니다.</a:t>
            </a:r>
          </a:p>
        </p:txBody>
      </p:sp>
      <p:pic>
        <p:nvPicPr>
          <p:cNvPr id="1084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1357" y="4711660"/>
            <a:ext cx="4347568" cy="90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085" name="Text 3"/>
          <p:cNvSpPr txBox="1"/>
          <p:nvPr/>
        </p:nvSpPr>
        <p:spPr>
          <a:xfrm>
            <a:off x="5368171" y="5959078"/>
            <a:ext cx="185972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데이터 조회/수정</a:t>
            </a:r>
          </a:p>
        </p:txBody>
      </p:sp>
      <p:sp>
        <p:nvSpPr>
          <p:cNvPr id="1086" name="Text 4"/>
          <p:cNvSpPr txBox="1"/>
          <p:nvPr/>
        </p:nvSpPr>
        <p:spPr>
          <a:xfrm>
            <a:off x="5368171" y="6449497"/>
            <a:ext cx="3893940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서버에서 MongoDB 데이터베이스와 상호작용합니다.</a:t>
            </a:r>
          </a:p>
        </p:txBody>
      </p:sp>
      <p:pic>
        <p:nvPicPr>
          <p:cNvPr id="1087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8923" y="4711660"/>
            <a:ext cx="4347569" cy="90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Text 5"/>
          <p:cNvSpPr txBox="1"/>
          <p:nvPr/>
        </p:nvSpPr>
        <p:spPr>
          <a:xfrm>
            <a:off x="9715737" y="5959078"/>
            <a:ext cx="105705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응답 반환</a:t>
            </a:r>
          </a:p>
        </p:txBody>
      </p:sp>
      <p:sp>
        <p:nvSpPr>
          <p:cNvPr id="1089" name="Text 6"/>
          <p:cNvSpPr txBox="1"/>
          <p:nvPr/>
        </p:nvSpPr>
        <p:spPr>
          <a:xfrm>
            <a:off x="9715737" y="6449497"/>
            <a:ext cx="3893941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데이터베이스에서 조회된 데이터가 클라이언트에 전송됩니다.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Text 0"/>
          <p:cNvSpPr txBox="1"/>
          <p:nvPr/>
        </p:nvSpPr>
        <p:spPr>
          <a:xfrm>
            <a:off x="6219111" y="722351"/>
            <a:ext cx="6897046" cy="674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sz="41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비즈니스 로직과 데이터 처리 분리</a:t>
            </a:r>
          </a:p>
        </p:txBody>
      </p:sp>
      <p:pic>
        <p:nvPicPr>
          <p:cNvPr id="109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9111" y="1690567"/>
            <a:ext cx="523400" cy="52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Text 1"/>
          <p:cNvSpPr txBox="1"/>
          <p:nvPr/>
        </p:nvSpPr>
        <p:spPr>
          <a:xfrm>
            <a:off x="6219111" y="2423279"/>
            <a:ext cx="140153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비즈니스 로직</a:t>
            </a:r>
          </a:p>
        </p:txBody>
      </p:sp>
      <p:sp>
        <p:nvSpPr>
          <p:cNvPr id="1095" name="Text 2"/>
          <p:cNvSpPr txBox="1"/>
          <p:nvPr/>
        </p:nvSpPr>
        <p:spPr>
          <a:xfrm>
            <a:off x="6219111" y="2875955"/>
            <a:ext cx="3226578" cy="32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애플리케이션의 핵심 기능을 구현합니다.</a:t>
            </a:r>
          </a:p>
        </p:txBody>
      </p:sp>
      <p:pic>
        <p:nvPicPr>
          <p:cNvPr id="1096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9111" y="3838812"/>
            <a:ext cx="523400" cy="52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Text 3"/>
          <p:cNvSpPr txBox="1"/>
          <p:nvPr/>
        </p:nvSpPr>
        <p:spPr>
          <a:xfrm>
            <a:off x="6219111" y="4571524"/>
            <a:ext cx="118182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데이터 처리</a:t>
            </a:r>
          </a:p>
        </p:txBody>
      </p:sp>
      <p:sp>
        <p:nvSpPr>
          <p:cNvPr id="1098" name="Text 4"/>
          <p:cNvSpPr txBox="1"/>
          <p:nvPr/>
        </p:nvSpPr>
        <p:spPr>
          <a:xfrm>
            <a:off x="6219111" y="5024199"/>
            <a:ext cx="3345891" cy="32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데이터베이스와의 상호작용을 처리합니다.</a:t>
            </a:r>
          </a:p>
        </p:txBody>
      </p:sp>
      <p:pic>
        <p:nvPicPr>
          <p:cNvPr id="1099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9111" y="5987057"/>
            <a:ext cx="523400" cy="52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Text 5"/>
          <p:cNvSpPr txBox="1"/>
          <p:nvPr/>
        </p:nvSpPr>
        <p:spPr>
          <a:xfrm>
            <a:off x="6219111" y="6719768"/>
            <a:ext cx="93209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API 서버</a:t>
            </a:r>
          </a:p>
        </p:txBody>
      </p:sp>
      <p:sp>
        <p:nvSpPr>
          <p:cNvPr id="1101" name="Text 6"/>
          <p:cNvSpPr txBox="1"/>
          <p:nvPr/>
        </p:nvSpPr>
        <p:spPr>
          <a:xfrm>
            <a:off x="6219111" y="7172444"/>
            <a:ext cx="3458802" cy="32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비즈니스 로직과 데이터 처리를 통합합니다.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Text 0"/>
          <p:cNvSpPr txBox="1"/>
          <p:nvPr/>
        </p:nvSpPr>
        <p:spPr>
          <a:xfrm>
            <a:off x="793790" y="1973222"/>
            <a:ext cx="5312078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에러 처리와 예외 핸들링</a:t>
            </a:r>
          </a:p>
        </p:txBody>
      </p:sp>
      <p:sp>
        <p:nvSpPr>
          <p:cNvPr id="1105" name="Shape 1"/>
          <p:cNvSpPr/>
          <p:nvPr/>
        </p:nvSpPr>
        <p:spPr>
          <a:xfrm>
            <a:off x="793790" y="3022163"/>
            <a:ext cx="3664864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06" name="Text 2"/>
          <p:cNvSpPr txBox="1"/>
          <p:nvPr/>
        </p:nvSpPr>
        <p:spPr>
          <a:xfrm>
            <a:off x="1028223" y="3256598"/>
            <a:ext cx="105705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예외 감지</a:t>
            </a:r>
          </a:p>
        </p:txBody>
      </p:sp>
      <p:sp>
        <p:nvSpPr>
          <p:cNvPr id="1107" name="Text 3"/>
          <p:cNvSpPr txBox="1"/>
          <p:nvPr/>
        </p:nvSpPr>
        <p:spPr>
          <a:xfrm>
            <a:off x="1028223" y="3747015"/>
            <a:ext cx="3195996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데이터베이스 작업 중 발생할 수 있는 예외를 감지합니다.</a:t>
            </a:r>
          </a:p>
        </p:txBody>
      </p:sp>
      <p:sp>
        <p:nvSpPr>
          <p:cNvPr id="1108" name="Shape 4"/>
          <p:cNvSpPr/>
          <p:nvPr/>
        </p:nvSpPr>
        <p:spPr>
          <a:xfrm>
            <a:off x="4685467" y="3022163"/>
            <a:ext cx="3664864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09" name="Text 5"/>
          <p:cNvSpPr txBox="1"/>
          <p:nvPr/>
        </p:nvSpPr>
        <p:spPr>
          <a:xfrm>
            <a:off x="4919900" y="3256598"/>
            <a:ext cx="29040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사용자 친화적 에러 메시지</a:t>
            </a:r>
          </a:p>
        </p:txBody>
      </p:sp>
      <p:sp>
        <p:nvSpPr>
          <p:cNvPr id="1110" name="Text 6"/>
          <p:cNvSpPr txBox="1"/>
          <p:nvPr/>
        </p:nvSpPr>
        <p:spPr>
          <a:xfrm>
            <a:off x="4919900" y="3747015"/>
            <a:ext cx="3195996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적절한 에러 메시지를 통해 사용자에게 정확한 정보를 제공합니다.</a:t>
            </a:r>
          </a:p>
        </p:txBody>
      </p:sp>
      <p:sp>
        <p:nvSpPr>
          <p:cNvPr id="1111" name="Shape 7"/>
          <p:cNvSpPr/>
          <p:nvPr/>
        </p:nvSpPr>
        <p:spPr>
          <a:xfrm>
            <a:off x="793790" y="4934068"/>
            <a:ext cx="7556421" cy="1322190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2" name="Text 8"/>
          <p:cNvSpPr txBox="1"/>
          <p:nvPr/>
        </p:nvSpPr>
        <p:spPr>
          <a:xfrm>
            <a:off x="1028223" y="5168503"/>
            <a:ext cx="20237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안정적인 프로세스</a:t>
            </a:r>
          </a:p>
        </p:txBody>
      </p:sp>
      <p:sp>
        <p:nvSpPr>
          <p:cNvPr id="1113" name="Text 9"/>
          <p:cNvSpPr txBox="1"/>
          <p:nvPr/>
        </p:nvSpPr>
        <p:spPr>
          <a:xfrm>
            <a:off x="1028224" y="5658922"/>
            <a:ext cx="5288179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예외 처리를 통해 애플리케이션의 안정성과 신뢰성을 높입니다.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Text 0"/>
          <p:cNvSpPr txBox="1"/>
          <p:nvPr/>
        </p:nvSpPr>
        <p:spPr>
          <a:xfrm>
            <a:off x="793790" y="2510076"/>
            <a:ext cx="7556422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마무리: 통합 프로세스 요약 및 실습 방향</a:t>
            </a:r>
          </a:p>
        </p:txBody>
      </p:sp>
      <p:sp>
        <p:nvSpPr>
          <p:cNvPr id="1117" name="Text 1"/>
          <p:cNvSpPr txBox="1"/>
          <p:nvPr/>
        </p:nvSpPr>
        <p:spPr>
          <a:xfrm>
            <a:off x="793790" y="4267794"/>
            <a:ext cx="7556422" cy="1416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이번 프레젠테이션에서는 Node.js와 MongoDB의 통합 과정을 살펴보았습니다. Mongoose를 활용한 데이터베이스 연결 설정, CRUD 작업 구현, 데이터베이스와 서버 간 데이터 흐름 등을 다루었습니다. 다음으로는 직접 실습하며 이 내용을 익히시기 바랍니다.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Text 0"/>
          <p:cNvSpPr txBox="1"/>
          <p:nvPr/>
        </p:nvSpPr>
        <p:spPr>
          <a:xfrm>
            <a:off x="793790" y="1914643"/>
            <a:ext cx="7556422" cy="1992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700"/>
              </a:lnSpc>
              <a:defRPr sz="61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Node.js의 비동기 프로그래밍 방식</a:t>
            </a:r>
          </a:p>
        </p:txBody>
      </p:sp>
      <p:sp>
        <p:nvSpPr>
          <p:cNvPr id="1121" name="Text 1"/>
          <p:cNvSpPr txBox="1"/>
          <p:nvPr/>
        </p:nvSpPr>
        <p:spPr>
          <a:xfrm>
            <a:off x="793790" y="4211241"/>
            <a:ext cx="7556422" cy="141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Node.js는 자바스크립트 실행 환경으로, 이벤트 주도적인 비동기 프로그래밍을 지원합니다. 이를 통해 CPU 바운드 작업을 처리하는 데 효율적입니다. 이번 프레젠테이션에서는 Node.js의 대표적인 비동기 프로그래밍 기법인 콜백, 프로미스, async/await을 자세히 살펴보겠습니다.</a:t>
            </a:r>
          </a:p>
        </p:txBody>
      </p:sp>
      <p:sp>
        <p:nvSpPr>
          <p:cNvPr id="1122" name="Shape 2"/>
          <p:cNvSpPr/>
          <p:nvPr/>
        </p:nvSpPr>
        <p:spPr>
          <a:xfrm>
            <a:off x="793790" y="5934907"/>
            <a:ext cx="362904" cy="362904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12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409" y="5942527"/>
            <a:ext cx="347665" cy="347664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Text 3"/>
          <p:cNvSpPr txBox="1"/>
          <p:nvPr/>
        </p:nvSpPr>
        <p:spPr>
          <a:xfrm>
            <a:off x="1270040" y="5918001"/>
            <a:ext cx="1391774" cy="398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b="1" sz="2200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작성자: 현욱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7" name="Text 0"/>
          <p:cNvSpPr txBox="1"/>
          <p:nvPr/>
        </p:nvSpPr>
        <p:spPr>
          <a:xfrm>
            <a:off x="793790" y="858678"/>
            <a:ext cx="4828716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콜백 함수의 작동 원리</a:t>
            </a:r>
          </a:p>
        </p:txBody>
      </p:sp>
      <p:sp>
        <p:nvSpPr>
          <p:cNvPr id="1128" name="Shape 1"/>
          <p:cNvSpPr/>
          <p:nvPr/>
        </p:nvSpPr>
        <p:spPr>
          <a:xfrm>
            <a:off x="1118710" y="1907619"/>
            <a:ext cx="30481" cy="5463183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9" name="Shape 2"/>
          <p:cNvSpPr/>
          <p:nvPr/>
        </p:nvSpPr>
        <p:spPr>
          <a:xfrm>
            <a:off x="1358622" y="2402681"/>
            <a:ext cx="793791" cy="30481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0" name="Shape 3"/>
          <p:cNvSpPr/>
          <p:nvPr/>
        </p:nvSpPr>
        <p:spPr>
          <a:xfrm>
            <a:off x="878800" y="2162769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1" name="Text 4"/>
          <p:cNvSpPr txBox="1"/>
          <p:nvPr/>
        </p:nvSpPr>
        <p:spPr>
          <a:xfrm>
            <a:off x="1035780" y="2247781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32" name="Text 5"/>
          <p:cNvSpPr txBox="1"/>
          <p:nvPr/>
        </p:nvSpPr>
        <p:spPr>
          <a:xfrm>
            <a:off x="2381487" y="2134433"/>
            <a:ext cx="18597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비동기 작업 요청</a:t>
            </a:r>
          </a:p>
        </p:txBody>
      </p:sp>
      <p:sp>
        <p:nvSpPr>
          <p:cNvPr id="1133" name="Text 6"/>
          <p:cNvSpPr txBox="1"/>
          <p:nvPr/>
        </p:nvSpPr>
        <p:spPr>
          <a:xfrm>
            <a:off x="2381487" y="2624851"/>
            <a:ext cx="5968724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노드 환경에서 비동기 작업을 수행할 때, 콜백 함수를 인자로 전달합니다.</a:t>
            </a:r>
          </a:p>
        </p:txBody>
      </p:sp>
      <p:sp>
        <p:nvSpPr>
          <p:cNvPr id="1134" name="Shape 7"/>
          <p:cNvSpPr/>
          <p:nvPr/>
        </p:nvSpPr>
        <p:spPr>
          <a:xfrm>
            <a:off x="1358622" y="4299346"/>
            <a:ext cx="793791" cy="30481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5" name="Shape 8"/>
          <p:cNvSpPr/>
          <p:nvPr/>
        </p:nvSpPr>
        <p:spPr>
          <a:xfrm>
            <a:off x="878800" y="4059435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6" name="Text 9"/>
          <p:cNvSpPr txBox="1"/>
          <p:nvPr/>
        </p:nvSpPr>
        <p:spPr>
          <a:xfrm>
            <a:off x="1035780" y="4144447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37" name="Text 10"/>
          <p:cNvSpPr txBox="1"/>
          <p:nvPr/>
        </p:nvSpPr>
        <p:spPr>
          <a:xfrm>
            <a:off x="2381487" y="4031098"/>
            <a:ext cx="1618040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콜백 함수 대기</a:t>
            </a:r>
          </a:p>
        </p:txBody>
      </p:sp>
      <p:sp>
        <p:nvSpPr>
          <p:cNvPr id="1138" name="Text 11"/>
          <p:cNvSpPr txBox="1"/>
          <p:nvPr/>
        </p:nvSpPr>
        <p:spPr>
          <a:xfrm>
            <a:off x="2381487" y="4521517"/>
            <a:ext cx="5968724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비동기 작업이 완료되면 콜백 함수가 호출되어 결과를 처리합니다.</a:t>
            </a:r>
          </a:p>
        </p:txBody>
      </p:sp>
      <p:sp>
        <p:nvSpPr>
          <p:cNvPr id="1139" name="Shape 12"/>
          <p:cNvSpPr/>
          <p:nvPr/>
        </p:nvSpPr>
        <p:spPr>
          <a:xfrm>
            <a:off x="1358622" y="6196012"/>
            <a:ext cx="793791" cy="30481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0" name="Shape 13"/>
          <p:cNvSpPr/>
          <p:nvPr/>
        </p:nvSpPr>
        <p:spPr>
          <a:xfrm>
            <a:off x="878800" y="5956101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1" name="Text 14"/>
          <p:cNvSpPr txBox="1"/>
          <p:nvPr/>
        </p:nvSpPr>
        <p:spPr>
          <a:xfrm>
            <a:off x="1035720" y="6041111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42" name="Text 15"/>
          <p:cNvSpPr txBox="1"/>
          <p:nvPr/>
        </p:nvSpPr>
        <p:spPr>
          <a:xfrm>
            <a:off x="2381487" y="5927764"/>
            <a:ext cx="1859721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동기화 문제 발생</a:t>
            </a:r>
          </a:p>
        </p:txBody>
      </p:sp>
      <p:sp>
        <p:nvSpPr>
          <p:cNvPr id="1143" name="Text 16"/>
          <p:cNvSpPr txBox="1"/>
          <p:nvPr/>
        </p:nvSpPr>
        <p:spPr>
          <a:xfrm>
            <a:off x="2381487" y="6418183"/>
            <a:ext cx="596872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콜백 지옥으로 인해 코드 가독성이 저하되고 오류 처리가 복잡해질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Text 0"/>
          <p:cNvSpPr txBox="1"/>
          <p:nvPr/>
        </p:nvSpPr>
        <p:spPr>
          <a:xfrm>
            <a:off x="793790" y="2523052"/>
            <a:ext cx="4190102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콜백 함수의 장단점</a:t>
            </a:r>
          </a:p>
        </p:txBody>
      </p:sp>
      <p:sp>
        <p:nvSpPr>
          <p:cNvPr id="1146" name="Text 1"/>
          <p:cNvSpPr txBox="1"/>
          <p:nvPr/>
        </p:nvSpPr>
        <p:spPr>
          <a:xfrm>
            <a:off x="793789" y="3798808"/>
            <a:ext cx="49606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장점</a:t>
            </a:r>
          </a:p>
        </p:txBody>
      </p:sp>
      <p:sp>
        <p:nvSpPr>
          <p:cNvPr id="1147" name="Text 2"/>
          <p:cNvSpPr txBox="1"/>
          <p:nvPr/>
        </p:nvSpPr>
        <p:spPr>
          <a:xfrm>
            <a:off x="793789" y="4379952"/>
            <a:ext cx="3270070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비동기 작업을 쉽게 구현할 수 있음</a:t>
            </a:r>
          </a:p>
        </p:txBody>
      </p:sp>
      <p:sp>
        <p:nvSpPr>
          <p:cNvPr id="1148" name="Text 3"/>
          <p:cNvSpPr txBox="1"/>
          <p:nvPr/>
        </p:nvSpPr>
        <p:spPr>
          <a:xfrm>
            <a:off x="793789" y="4822149"/>
            <a:ext cx="3112779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오래된 API와의 호환성이 우수함</a:t>
            </a:r>
          </a:p>
        </p:txBody>
      </p:sp>
      <p:sp>
        <p:nvSpPr>
          <p:cNvPr id="1149" name="Text 4"/>
          <p:cNvSpPr txBox="1"/>
          <p:nvPr/>
        </p:nvSpPr>
        <p:spPr>
          <a:xfrm>
            <a:off x="7599520" y="3798808"/>
            <a:ext cx="49606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단점</a:t>
            </a:r>
          </a:p>
        </p:txBody>
      </p:sp>
      <p:sp>
        <p:nvSpPr>
          <p:cNvPr id="1150" name="Text 5"/>
          <p:cNvSpPr txBox="1"/>
          <p:nvPr/>
        </p:nvSpPr>
        <p:spPr>
          <a:xfrm>
            <a:off x="7599520" y="4379952"/>
            <a:ext cx="3023332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콜백 지옥으로 인한 가독성 저하</a:t>
            </a:r>
          </a:p>
        </p:txBody>
      </p:sp>
      <p:sp>
        <p:nvSpPr>
          <p:cNvPr id="1151" name="Text 6"/>
          <p:cNvSpPr txBox="1"/>
          <p:nvPr/>
        </p:nvSpPr>
        <p:spPr>
          <a:xfrm>
            <a:off x="7599520" y="4822149"/>
            <a:ext cx="196959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에러 처리가 복잡함</a:t>
            </a:r>
          </a:p>
        </p:txBody>
      </p:sp>
      <p:sp>
        <p:nvSpPr>
          <p:cNvPr id="1152" name="Text 7"/>
          <p:cNvSpPr txBox="1"/>
          <p:nvPr/>
        </p:nvSpPr>
        <p:spPr>
          <a:xfrm>
            <a:off x="7599520" y="5264348"/>
            <a:ext cx="2589841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비동기 흐름 제어가 어려움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Text 0"/>
          <p:cNvSpPr txBox="1"/>
          <p:nvPr/>
        </p:nvSpPr>
        <p:spPr>
          <a:xfrm>
            <a:off x="6280189" y="1221580"/>
            <a:ext cx="4673464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프로미스의 작동 원리</a:t>
            </a:r>
          </a:p>
        </p:txBody>
      </p:sp>
      <p:sp>
        <p:nvSpPr>
          <p:cNvPr id="1156" name="Shape 1"/>
          <p:cNvSpPr/>
          <p:nvPr/>
        </p:nvSpPr>
        <p:spPr>
          <a:xfrm>
            <a:off x="6605110" y="2270522"/>
            <a:ext cx="30481" cy="4737378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7" name="Shape 2"/>
          <p:cNvSpPr/>
          <p:nvPr/>
        </p:nvSpPr>
        <p:spPr>
          <a:xfrm>
            <a:off x="6845021" y="2765583"/>
            <a:ext cx="793791" cy="30481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8" name="Shape 3"/>
          <p:cNvSpPr/>
          <p:nvPr/>
        </p:nvSpPr>
        <p:spPr>
          <a:xfrm>
            <a:off x="6365199" y="2525672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9" name="Text 4"/>
          <p:cNvSpPr txBox="1"/>
          <p:nvPr/>
        </p:nvSpPr>
        <p:spPr>
          <a:xfrm>
            <a:off x="6522180" y="2610683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60" name="Text 5"/>
          <p:cNvSpPr txBox="1"/>
          <p:nvPr/>
        </p:nvSpPr>
        <p:spPr>
          <a:xfrm>
            <a:off x="7867887" y="2497335"/>
            <a:ext cx="2101402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프로미스 객체 생성</a:t>
            </a:r>
          </a:p>
        </p:txBody>
      </p:sp>
      <p:sp>
        <p:nvSpPr>
          <p:cNvPr id="1161" name="Text 6"/>
          <p:cNvSpPr txBox="1"/>
          <p:nvPr/>
        </p:nvSpPr>
        <p:spPr>
          <a:xfrm>
            <a:off x="7867887" y="2987754"/>
            <a:ext cx="4481182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프로미스 객체를 생성하고 비동기 작업을 수행합니다.</a:t>
            </a:r>
          </a:p>
        </p:txBody>
      </p:sp>
      <p:sp>
        <p:nvSpPr>
          <p:cNvPr id="1162" name="Shape 7"/>
          <p:cNvSpPr/>
          <p:nvPr/>
        </p:nvSpPr>
        <p:spPr>
          <a:xfrm>
            <a:off x="6845021" y="4299346"/>
            <a:ext cx="793791" cy="30481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3" name="Shape 8"/>
          <p:cNvSpPr/>
          <p:nvPr/>
        </p:nvSpPr>
        <p:spPr>
          <a:xfrm>
            <a:off x="6365199" y="4059435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4" name="Text 9"/>
          <p:cNvSpPr txBox="1"/>
          <p:nvPr/>
        </p:nvSpPr>
        <p:spPr>
          <a:xfrm>
            <a:off x="6522180" y="4144447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65" name="Text 10"/>
          <p:cNvSpPr txBox="1"/>
          <p:nvPr/>
        </p:nvSpPr>
        <p:spPr>
          <a:xfrm>
            <a:off x="7867887" y="4031098"/>
            <a:ext cx="1618040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상태 변화 감지</a:t>
            </a:r>
          </a:p>
        </p:txBody>
      </p:sp>
      <p:sp>
        <p:nvSpPr>
          <p:cNvPr id="1166" name="Text 11"/>
          <p:cNvSpPr txBox="1"/>
          <p:nvPr/>
        </p:nvSpPr>
        <p:spPr>
          <a:xfrm>
            <a:off x="7867887" y="4521517"/>
            <a:ext cx="4481182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작업이 완료되면 프로미스 객체의 상태가 변화합니다.</a:t>
            </a:r>
          </a:p>
        </p:txBody>
      </p:sp>
      <p:sp>
        <p:nvSpPr>
          <p:cNvPr id="1167" name="Shape 12"/>
          <p:cNvSpPr/>
          <p:nvPr/>
        </p:nvSpPr>
        <p:spPr>
          <a:xfrm>
            <a:off x="6845021" y="5833109"/>
            <a:ext cx="793791" cy="30481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8" name="Shape 13"/>
          <p:cNvSpPr/>
          <p:nvPr/>
        </p:nvSpPr>
        <p:spPr>
          <a:xfrm>
            <a:off x="6365199" y="5593198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9" name="Text 14"/>
          <p:cNvSpPr txBox="1"/>
          <p:nvPr/>
        </p:nvSpPr>
        <p:spPr>
          <a:xfrm>
            <a:off x="6522120" y="5678209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70" name="Text 15"/>
          <p:cNvSpPr txBox="1"/>
          <p:nvPr/>
        </p:nvSpPr>
        <p:spPr>
          <a:xfrm>
            <a:off x="7867887" y="5564861"/>
            <a:ext cx="1057052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후속 처리</a:t>
            </a:r>
          </a:p>
        </p:txBody>
      </p:sp>
      <p:sp>
        <p:nvSpPr>
          <p:cNvPr id="1171" name="Text 16"/>
          <p:cNvSpPr txBox="1"/>
          <p:nvPr/>
        </p:nvSpPr>
        <p:spPr>
          <a:xfrm>
            <a:off x="7867887" y="6055281"/>
            <a:ext cx="596872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then(), catch(), finally() 메서드로 결과 처리 및 에러 핸들링을 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Text 0"/>
          <p:cNvSpPr txBox="1"/>
          <p:nvPr/>
        </p:nvSpPr>
        <p:spPr>
          <a:xfrm>
            <a:off x="793790" y="2523052"/>
            <a:ext cx="4034849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프로미스의 장단점</a:t>
            </a:r>
          </a:p>
        </p:txBody>
      </p:sp>
      <p:sp>
        <p:nvSpPr>
          <p:cNvPr id="1174" name="Text 1"/>
          <p:cNvSpPr txBox="1"/>
          <p:nvPr/>
        </p:nvSpPr>
        <p:spPr>
          <a:xfrm>
            <a:off x="793789" y="3798808"/>
            <a:ext cx="49606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장점</a:t>
            </a:r>
          </a:p>
        </p:txBody>
      </p:sp>
      <p:sp>
        <p:nvSpPr>
          <p:cNvPr id="1175" name="Text 2"/>
          <p:cNvSpPr txBox="1"/>
          <p:nvPr/>
        </p:nvSpPr>
        <p:spPr>
          <a:xfrm>
            <a:off x="793789" y="4379952"/>
            <a:ext cx="1349353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가독성 향상</a:t>
            </a:r>
          </a:p>
        </p:txBody>
      </p:sp>
      <p:sp>
        <p:nvSpPr>
          <p:cNvPr id="1176" name="Text 3"/>
          <p:cNvSpPr txBox="1"/>
          <p:nvPr/>
        </p:nvSpPr>
        <p:spPr>
          <a:xfrm>
            <a:off x="793789" y="4822149"/>
            <a:ext cx="1782844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에러 처리가 용이</a:t>
            </a:r>
          </a:p>
        </p:txBody>
      </p:sp>
      <p:sp>
        <p:nvSpPr>
          <p:cNvPr id="1177" name="Text 4"/>
          <p:cNvSpPr txBox="1"/>
          <p:nvPr/>
        </p:nvSpPr>
        <p:spPr>
          <a:xfrm>
            <a:off x="793789" y="5264348"/>
            <a:ext cx="2403088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비동기 흐름 제어가 쉬움</a:t>
            </a:r>
          </a:p>
        </p:txBody>
      </p:sp>
      <p:sp>
        <p:nvSpPr>
          <p:cNvPr id="1178" name="Text 5"/>
          <p:cNvSpPr txBox="1"/>
          <p:nvPr/>
        </p:nvSpPr>
        <p:spPr>
          <a:xfrm>
            <a:off x="7599520" y="3798808"/>
            <a:ext cx="49606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단점</a:t>
            </a:r>
          </a:p>
        </p:txBody>
      </p:sp>
      <p:sp>
        <p:nvSpPr>
          <p:cNvPr id="1179" name="Text 6"/>
          <p:cNvSpPr txBox="1"/>
          <p:nvPr/>
        </p:nvSpPr>
        <p:spPr>
          <a:xfrm>
            <a:off x="7599520" y="4379952"/>
            <a:ext cx="2709809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상속 및 에러 전파 문제 발생</a:t>
            </a:r>
          </a:p>
        </p:txBody>
      </p:sp>
      <p:sp>
        <p:nvSpPr>
          <p:cNvPr id="1180" name="Text 7"/>
          <p:cNvSpPr txBox="1"/>
          <p:nvPr/>
        </p:nvSpPr>
        <p:spPr>
          <a:xfrm>
            <a:off x="7599520" y="4822149"/>
            <a:ext cx="2926026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오래된 API와의 호환성이 낮음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524244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Text 0"/>
          <p:cNvSpPr txBox="1"/>
          <p:nvPr/>
        </p:nvSpPr>
        <p:spPr>
          <a:xfrm>
            <a:off x="706754" y="3080147"/>
            <a:ext cx="5017843" cy="6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900"/>
              </a:lnSpc>
              <a:defRPr sz="39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async/await의 작동 원리</a:t>
            </a:r>
          </a:p>
        </p:txBody>
      </p:sp>
      <p:sp>
        <p:nvSpPr>
          <p:cNvPr id="1184" name="Shape 1"/>
          <p:cNvSpPr/>
          <p:nvPr/>
        </p:nvSpPr>
        <p:spPr>
          <a:xfrm>
            <a:off x="706755" y="6005393"/>
            <a:ext cx="13216890" cy="22861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85" name="Shape 2"/>
          <p:cNvSpPr/>
          <p:nvPr/>
        </p:nvSpPr>
        <p:spPr>
          <a:xfrm>
            <a:off x="3949065" y="5298637"/>
            <a:ext cx="22861" cy="706756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86" name="Shape 3"/>
          <p:cNvSpPr/>
          <p:nvPr/>
        </p:nvSpPr>
        <p:spPr>
          <a:xfrm>
            <a:off x="3733324" y="5778222"/>
            <a:ext cx="454344" cy="45434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87" name="Text 4"/>
          <p:cNvSpPr txBox="1"/>
          <p:nvPr/>
        </p:nvSpPr>
        <p:spPr>
          <a:xfrm>
            <a:off x="3872859" y="5853946"/>
            <a:ext cx="175153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88" name="Text 5"/>
          <p:cNvSpPr txBox="1"/>
          <p:nvPr/>
        </p:nvSpPr>
        <p:spPr>
          <a:xfrm>
            <a:off x="3154420" y="4337089"/>
            <a:ext cx="1612030" cy="31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19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async 함수 선언</a:t>
            </a:r>
          </a:p>
        </p:txBody>
      </p:sp>
      <p:sp>
        <p:nvSpPr>
          <p:cNvPr id="1189" name="Text 6"/>
          <p:cNvSpPr txBox="1"/>
          <p:nvPr/>
        </p:nvSpPr>
        <p:spPr>
          <a:xfrm>
            <a:off x="2337136" y="4773691"/>
            <a:ext cx="3246718" cy="311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15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async 키워드로 비동기 함수를 정의합니다.</a:t>
            </a:r>
          </a:p>
        </p:txBody>
      </p:sp>
      <p:sp>
        <p:nvSpPr>
          <p:cNvPr id="1190" name="Shape 7"/>
          <p:cNvSpPr/>
          <p:nvPr/>
        </p:nvSpPr>
        <p:spPr>
          <a:xfrm>
            <a:off x="7303769" y="6005393"/>
            <a:ext cx="22861" cy="706756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1" name="Shape 8"/>
          <p:cNvSpPr/>
          <p:nvPr/>
        </p:nvSpPr>
        <p:spPr>
          <a:xfrm>
            <a:off x="7088029" y="5778222"/>
            <a:ext cx="454344" cy="45434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2" name="Text 9"/>
          <p:cNvSpPr txBox="1"/>
          <p:nvPr/>
        </p:nvSpPr>
        <p:spPr>
          <a:xfrm>
            <a:off x="7227564" y="5853946"/>
            <a:ext cx="175153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93" name="Text 10"/>
          <p:cNvSpPr txBox="1"/>
          <p:nvPr/>
        </p:nvSpPr>
        <p:spPr>
          <a:xfrm>
            <a:off x="6784891" y="6914077"/>
            <a:ext cx="1060499" cy="31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19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await 사용</a:t>
            </a:r>
          </a:p>
        </p:txBody>
      </p:sp>
      <p:sp>
        <p:nvSpPr>
          <p:cNvPr id="1194" name="Text 11"/>
          <p:cNvSpPr txBox="1"/>
          <p:nvPr/>
        </p:nvSpPr>
        <p:spPr>
          <a:xfrm>
            <a:off x="4897393" y="7350680"/>
            <a:ext cx="4835614" cy="31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15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프로미스 객체를 반환하는 비동기 작업 앞에 await을 사용합니다.</a:t>
            </a:r>
          </a:p>
        </p:txBody>
      </p:sp>
      <p:sp>
        <p:nvSpPr>
          <p:cNvPr id="1195" name="Shape 12"/>
          <p:cNvSpPr/>
          <p:nvPr/>
        </p:nvSpPr>
        <p:spPr>
          <a:xfrm>
            <a:off x="10658475" y="5298637"/>
            <a:ext cx="22860" cy="706756"/>
          </a:xfrm>
          <a:prstGeom prst="roundRect">
            <a:avLst>
              <a:gd name="adj" fmla="val 50000"/>
            </a:avLst>
          </a:prstGeom>
          <a:solidFill>
            <a:srgbClr val="585F6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6" name="Shape 13"/>
          <p:cNvSpPr/>
          <p:nvPr/>
        </p:nvSpPr>
        <p:spPr>
          <a:xfrm>
            <a:off x="10442733" y="5778222"/>
            <a:ext cx="454344" cy="45434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7" name="Text 14"/>
          <p:cNvSpPr txBox="1"/>
          <p:nvPr/>
        </p:nvSpPr>
        <p:spPr>
          <a:xfrm>
            <a:off x="10582328" y="5853946"/>
            <a:ext cx="175153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98" name="Text 15"/>
          <p:cNvSpPr txBox="1"/>
          <p:nvPr/>
        </p:nvSpPr>
        <p:spPr>
          <a:xfrm>
            <a:off x="9970280" y="4014072"/>
            <a:ext cx="1399130" cy="316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19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동기 코드 실행</a:t>
            </a:r>
          </a:p>
        </p:txBody>
      </p:sp>
      <p:sp>
        <p:nvSpPr>
          <p:cNvPr id="1199" name="Text 16"/>
          <p:cNvSpPr txBox="1"/>
          <p:nvPr/>
        </p:nvSpPr>
        <p:spPr>
          <a:xfrm>
            <a:off x="7618094" y="4450674"/>
            <a:ext cx="6103621" cy="62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z="15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await을 통해 프로미스가 처리될 때까지 기다리므로 동기 코드와 유사하게 실행됩니다.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835236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Text 0"/>
          <p:cNvSpPr txBox="1"/>
          <p:nvPr/>
        </p:nvSpPr>
        <p:spPr>
          <a:xfrm>
            <a:off x="793789" y="3604617"/>
            <a:ext cx="588027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Node.js 핵심 기능과 모듈</a:t>
            </a:r>
          </a:p>
        </p:txBody>
      </p:sp>
      <p:sp>
        <p:nvSpPr>
          <p:cNvPr id="758" name="Shape 1"/>
          <p:cNvSpPr/>
          <p:nvPr/>
        </p:nvSpPr>
        <p:spPr>
          <a:xfrm>
            <a:off x="793790" y="4908708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59" name="Text 2"/>
          <p:cNvSpPr txBox="1"/>
          <p:nvPr/>
        </p:nvSpPr>
        <p:spPr>
          <a:xfrm>
            <a:off x="950769" y="4993718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60" name="Text 3"/>
          <p:cNvSpPr txBox="1"/>
          <p:nvPr/>
        </p:nvSpPr>
        <p:spPr>
          <a:xfrm>
            <a:off x="1530905" y="4908708"/>
            <a:ext cx="2343083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이벤트 기반 아키텍처</a:t>
            </a:r>
          </a:p>
        </p:txBody>
      </p:sp>
      <p:sp>
        <p:nvSpPr>
          <p:cNvPr id="761" name="Text 4"/>
          <p:cNvSpPr txBox="1"/>
          <p:nvPr/>
        </p:nvSpPr>
        <p:spPr>
          <a:xfrm>
            <a:off x="1530905" y="5399127"/>
            <a:ext cx="5670949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단일 스레드 기반의 비동기 I/O 처리를 통해 높은 확장성을 구현합니다.</a:t>
            </a:r>
          </a:p>
        </p:txBody>
      </p:sp>
      <p:sp>
        <p:nvSpPr>
          <p:cNvPr id="762" name="Shape 5"/>
          <p:cNvSpPr/>
          <p:nvPr/>
        </p:nvSpPr>
        <p:spPr>
          <a:xfrm>
            <a:off x="7428666" y="4908708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3" name="Text 6"/>
          <p:cNvSpPr txBox="1"/>
          <p:nvPr/>
        </p:nvSpPr>
        <p:spPr>
          <a:xfrm>
            <a:off x="7585646" y="4993718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64" name="Text 7"/>
          <p:cNvSpPr txBox="1"/>
          <p:nvPr/>
        </p:nvSpPr>
        <p:spPr>
          <a:xfrm>
            <a:off x="8165782" y="4908708"/>
            <a:ext cx="1997233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NPM 패키지 관리</a:t>
            </a:r>
          </a:p>
        </p:txBody>
      </p:sp>
      <p:sp>
        <p:nvSpPr>
          <p:cNvPr id="765" name="Text 8"/>
          <p:cNvSpPr txBox="1"/>
          <p:nvPr/>
        </p:nvSpPr>
        <p:spPr>
          <a:xfrm>
            <a:off x="8165782" y="5399127"/>
            <a:ext cx="5670949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수많은 오픈 소스 라이브러리와 모듈을 제공하여 개발 효율성을 높입니다.</a:t>
            </a:r>
          </a:p>
        </p:txBody>
      </p:sp>
      <p:sp>
        <p:nvSpPr>
          <p:cNvPr id="766" name="Shape 9"/>
          <p:cNvSpPr/>
          <p:nvPr/>
        </p:nvSpPr>
        <p:spPr>
          <a:xfrm>
            <a:off x="793790" y="6606896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7" name="Text 10"/>
          <p:cNvSpPr txBox="1"/>
          <p:nvPr/>
        </p:nvSpPr>
        <p:spPr>
          <a:xfrm>
            <a:off x="950710" y="6691907"/>
            <a:ext cx="19634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68" name="Text 11"/>
          <p:cNvSpPr txBox="1"/>
          <p:nvPr/>
        </p:nvSpPr>
        <p:spPr>
          <a:xfrm>
            <a:off x="1530905" y="6606896"/>
            <a:ext cx="20330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File System 모듈</a:t>
            </a:r>
          </a:p>
        </p:txBody>
      </p:sp>
      <p:sp>
        <p:nvSpPr>
          <p:cNvPr id="769" name="Text 12"/>
          <p:cNvSpPr txBox="1"/>
          <p:nvPr/>
        </p:nvSpPr>
        <p:spPr>
          <a:xfrm>
            <a:off x="1530905" y="7097315"/>
            <a:ext cx="4661134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파일 입출력, 파일 시스템 조작 등의 기능을 제공합니다.</a:t>
            </a:r>
          </a:p>
        </p:txBody>
      </p:sp>
      <p:sp>
        <p:nvSpPr>
          <p:cNvPr id="770" name="Shape 13"/>
          <p:cNvSpPr/>
          <p:nvPr/>
        </p:nvSpPr>
        <p:spPr>
          <a:xfrm>
            <a:off x="7428666" y="6606896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1" name="Text 14"/>
          <p:cNvSpPr txBox="1"/>
          <p:nvPr/>
        </p:nvSpPr>
        <p:spPr>
          <a:xfrm>
            <a:off x="7585647" y="6691907"/>
            <a:ext cx="19634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72" name="Text 15"/>
          <p:cNvSpPr txBox="1"/>
          <p:nvPr/>
        </p:nvSpPr>
        <p:spPr>
          <a:xfrm>
            <a:off x="8165782" y="6606896"/>
            <a:ext cx="185923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HTTP 서버 모듈</a:t>
            </a:r>
          </a:p>
        </p:txBody>
      </p:sp>
      <p:sp>
        <p:nvSpPr>
          <p:cNvPr id="773" name="Text 16"/>
          <p:cNvSpPr txBox="1"/>
          <p:nvPr/>
        </p:nvSpPr>
        <p:spPr>
          <a:xfrm>
            <a:off x="8165782" y="7097315"/>
            <a:ext cx="3794152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웹 서버 구축을 위한 기본 기능을 제공합니다.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Text 0"/>
          <p:cNvSpPr txBox="1"/>
          <p:nvPr/>
        </p:nvSpPr>
        <p:spPr>
          <a:xfrm>
            <a:off x="793790" y="2523052"/>
            <a:ext cx="5020913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async/await의 장단점</a:t>
            </a:r>
          </a:p>
        </p:txBody>
      </p:sp>
      <p:sp>
        <p:nvSpPr>
          <p:cNvPr id="1202" name="Text 1"/>
          <p:cNvSpPr txBox="1"/>
          <p:nvPr/>
        </p:nvSpPr>
        <p:spPr>
          <a:xfrm>
            <a:off x="793789" y="3798808"/>
            <a:ext cx="49606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장점</a:t>
            </a:r>
          </a:p>
        </p:txBody>
      </p:sp>
      <p:sp>
        <p:nvSpPr>
          <p:cNvPr id="1203" name="Text 2"/>
          <p:cNvSpPr txBox="1"/>
          <p:nvPr/>
        </p:nvSpPr>
        <p:spPr>
          <a:xfrm>
            <a:off x="793789" y="4379952"/>
            <a:ext cx="2589842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동기 코드와 유사한 가독성</a:t>
            </a:r>
          </a:p>
        </p:txBody>
      </p:sp>
      <p:sp>
        <p:nvSpPr>
          <p:cNvPr id="1204" name="Text 3"/>
          <p:cNvSpPr txBox="1"/>
          <p:nvPr/>
        </p:nvSpPr>
        <p:spPr>
          <a:xfrm>
            <a:off x="793789" y="4822149"/>
            <a:ext cx="2156351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에러 처리가 간단해짐</a:t>
            </a:r>
          </a:p>
        </p:txBody>
      </p:sp>
      <p:sp>
        <p:nvSpPr>
          <p:cNvPr id="1205" name="Text 4"/>
          <p:cNvSpPr txBox="1"/>
          <p:nvPr/>
        </p:nvSpPr>
        <p:spPr>
          <a:xfrm>
            <a:off x="793789" y="5264348"/>
            <a:ext cx="2403088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비동기 흐름 제어가 용이</a:t>
            </a:r>
          </a:p>
        </p:txBody>
      </p:sp>
      <p:sp>
        <p:nvSpPr>
          <p:cNvPr id="1206" name="Text 5"/>
          <p:cNvSpPr txBox="1"/>
          <p:nvPr/>
        </p:nvSpPr>
        <p:spPr>
          <a:xfrm>
            <a:off x="7599520" y="3798808"/>
            <a:ext cx="49606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단점</a:t>
            </a:r>
          </a:p>
        </p:txBody>
      </p:sp>
      <p:sp>
        <p:nvSpPr>
          <p:cNvPr id="1207" name="Text 6"/>
          <p:cNvSpPr txBox="1"/>
          <p:nvPr/>
        </p:nvSpPr>
        <p:spPr>
          <a:xfrm>
            <a:off x="7599520" y="4379952"/>
            <a:ext cx="2976248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ES2017(ES8) 이상 지원 필요</a:t>
            </a:r>
          </a:p>
        </p:txBody>
      </p:sp>
      <p:sp>
        <p:nvSpPr>
          <p:cNvPr id="1208" name="Text 7"/>
          <p:cNvSpPr txBox="1"/>
          <p:nvPr/>
        </p:nvSpPr>
        <p:spPr>
          <a:xfrm>
            <a:off x="7599520" y="4822149"/>
            <a:ext cx="2156350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프로미스 사용이 필수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835236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Shape 0"/>
          <p:cNvSpPr/>
          <p:nvPr/>
        </p:nvSpPr>
        <p:spPr>
          <a:xfrm>
            <a:off x="0" y="-1"/>
            <a:ext cx="14630400" cy="2835237"/>
          </a:xfrm>
          <a:prstGeom prst="rect">
            <a:avLst/>
          </a:prstGeom>
          <a:solidFill>
            <a:srgbClr val="E5E0D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21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4630400" cy="2835236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Text 1"/>
          <p:cNvSpPr txBox="1"/>
          <p:nvPr/>
        </p:nvSpPr>
        <p:spPr>
          <a:xfrm>
            <a:off x="793790" y="4090749"/>
            <a:ext cx="6278802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비동기 프로그래밍 방식 비교</a:t>
            </a:r>
          </a:p>
        </p:txBody>
      </p:sp>
      <p:sp>
        <p:nvSpPr>
          <p:cNvPr id="1214" name="Shape 2"/>
          <p:cNvSpPr/>
          <p:nvPr/>
        </p:nvSpPr>
        <p:spPr>
          <a:xfrm>
            <a:off x="793790" y="5394840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5" name="Text 3"/>
          <p:cNvSpPr txBox="1"/>
          <p:nvPr/>
        </p:nvSpPr>
        <p:spPr>
          <a:xfrm>
            <a:off x="950770" y="5479851"/>
            <a:ext cx="19634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16" name="Text 4"/>
          <p:cNvSpPr txBox="1"/>
          <p:nvPr/>
        </p:nvSpPr>
        <p:spPr>
          <a:xfrm>
            <a:off x="1530905" y="5394840"/>
            <a:ext cx="496063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콜백</a:t>
            </a:r>
          </a:p>
        </p:txBody>
      </p:sp>
      <p:sp>
        <p:nvSpPr>
          <p:cNvPr id="1217" name="Text 5"/>
          <p:cNvSpPr txBox="1"/>
          <p:nvPr/>
        </p:nvSpPr>
        <p:spPr>
          <a:xfrm>
            <a:off x="1530905" y="5885258"/>
            <a:ext cx="3459243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가장 기본적인 비동기 패턴으로, 오래된 API와의 호환성이 좋지만 콜백 지옥 문제가 있습니다.</a:t>
            </a:r>
          </a:p>
        </p:txBody>
      </p:sp>
      <p:sp>
        <p:nvSpPr>
          <p:cNvPr id="1218" name="Shape 6"/>
          <p:cNvSpPr/>
          <p:nvPr/>
        </p:nvSpPr>
        <p:spPr>
          <a:xfrm>
            <a:off x="5216962" y="5394840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9" name="Text 7"/>
          <p:cNvSpPr txBox="1"/>
          <p:nvPr/>
        </p:nvSpPr>
        <p:spPr>
          <a:xfrm>
            <a:off x="5373941" y="5479851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20" name="Text 8"/>
          <p:cNvSpPr txBox="1"/>
          <p:nvPr/>
        </p:nvSpPr>
        <p:spPr>
          <a:xfrm>
            <a:off x="5954078" y="5394840"/>
            <a:ext cx="979425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프로미스</a:t>
            </a:r>
          </a:p>
        </p:txBody>
      </p:sp>
      <p:sp>
        <p:nvSpPr>
          <p:cNvPr id="1221" name="Text 9"/>
          <p:cNvSpPr txBox="1"/>
          <p:nvPr/>
        </p:nvSpPr>
        <p:spPr>
          <a:xfrm>
            <a:off x="5954078" y="5885258"/>
            <a:ext cx="3459242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콜백 지옥을 해결하고 에러 처리 및 흐름 제어를 개선했지만, 상속 및 호환성 이슈가 있습니다.</a:t>
            </a:r>
          </a:p>
        </p:txBody>
      </p:sp>
      <p:sp>
        <p:nvSpPr>
          <p:cNvPr id="1222" name="Shape 10"/>
          <p:cNvSpPr/>
          <p:nvPr/>
        </p:nvSpPr>
        <p:spPr>
          <a:xfrm>
            <a:off x="9640133" y="5394840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23" name="Text 11"/>
          <p:cNvSpPr txBox="1"/>
          <p:nvPr/>
        </p:nvSpPr>
        <p:spPr>
          <a:xfrm>
            <a:off x="9797053" y="5479851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24" name="Text 12"/>
          <p:cNvSpPr txBox="1"/>
          <p:nvPr/>
        </p:nvSpPr>
        <p:spPr>
          <a:xfrm>
            <a:off x="10377248" y="5394840"/>
            <a:ext cx="1472457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/>
            <a:r>
              <a:t>async/await</a:t>
            </a:r>
          </a:p>
        </p:txBody>
      </p:sp>
      <p:sp>
        <p:nvSpPr>
          <p:cNvPr id="1225" name="Text 13"/>
          <p:cNvSpPr txBox="1"/>
          <p:nvPr/>
        </p:nvSpPr>
        <p:spPr>
          <a:xfrm>
            <a:off x="10377248" y="5885258"/>
            <a:ext cx="3459243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프로미스를 기반으로 하여 동기 코드와 유사한 가독성을 제공하며, 에러 처리와 흐름 제어가 편리합니다.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Text 0"/>
          <p:cNvSpPr txBox="1"/>
          <p:nvPr/>
        </p:nvSpPr>
        <p:spPr>
          <a:xfrm>
            <a:off x="793790" y="2277547"/>
            <a:ext cx="7556422" cy="1992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700"/>
              </a:lnSpc>
              <a:defRPr spc="-62" sz="61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Node.js 파일 시스템 다루기</a:t>
            </a:r>
          </a:p>
        </p:txBody>
      </p:sp>
      <p:sp>
        <p:nvSpPr>
          <p:cNvPr id="1229" name="Text 1"/>
          <p:cNvSpPr txBox="1"/>
          <p:nvPr/>
        </p:nvSpPr>
        <p:spPr>
          <a:xfrm>
            <a:off x="793790" y="4574142"/>
            <a:ext cx="7556422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Node.js에서는 파일 시스템을 손쉽게 다룰 수 있는 다양한 API를 제공합니다. 이를 활용하여 텍스트 파일에서 데이터를 읽고 쓰며, 파일과 폴더를 관리할 수 있습니다.</a:t>
            </a:r>
          </a:p>
        </p:txBody>
      </p:sp>
      <p:sp>
        <p:nvSpPr>
          <p:cNvPr id="1230" name="Shape 2"/>
          <p:cNvSpPr/>
          <p:nvPr/>
        </p:nvSpPr>
        <p:spPr>
          <a:xfrm>
            <a:off x="793790" y="5572006"/>
            <a:ext cx="362904" cy="362904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23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409" y="5579626"/>
            <a:ext cx="347665" cy="347664"/>
          </a:xfrm>
          <a:prstGeom prst="rect">
            <a:avLst/>
          </a:prstGeom>
          <a:ln w="12700">
            <a:miter lim="400000"/>
          </a:ln>
        </p:spPr>
      </p:pic>
      <p:sp>
        <p:nvSpPr>
          <p:cNvPr id="1232" name="Text 3"/>
          <p:cNvSpPr txBox="1"/>
          <p:nvPr/>
        </p:nvSpPr>
        <p:spPr>
          <a:xfrm>
            <a:off x="1270040" y="5555098"/>
            <a:ext cx="1359770" cy="398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b="1" spc="-36" sz="2200">
                <a:solidFill>
                  <a:srgbClr val="E0D6DE"/>
                </a:solidFill>
                <a:latin typeface="Fira Sans Bold"/>
                <a:ea typeface="Fira Sans Bold"/>
                <a:cs typeface="Fira Sans Bold"/>
                <a:sym typeface="Fira Sans Bold"/>
              </a:defRPr>
            </a:lvl1pPr>
          </a:lstStyle>
          <a:p>
            <a:pPr/>
            <a:r>
              <a:t>작성자: 현욱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Text 0"/>
          <p:cNvSpPr txBox="1"/>
          <p:nvPr/>
        </p:nvSpPr>
        <p:spPr>
          <a:xfrm>
            <a:off x="6280189" y="1221580"/>
            <a:ext cx="5278510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pc="-45" sz="44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읽기: fs.readFile()</a:t>
            </a:r>
          </a:p>
        </p:txBody>
      </p:sp>
      <p:sp>
        <p:nvSpPr>
          <p:cNvPr id="1236" name="Shape 1"/>
          <p:cNvSpPr/>
          <p:nvPr/>
        </p:nvSpPr>
        <p:spPr>
          <a:xfrm>
            <a:off x="6605110" y="2270522"/>
            <a:ext cx="30481" cy="4737378"/>
          </a:xfrm>
          <a:prstGeom prst="roundRect">
            <a:avLst>
              <a:gd name="adj" fmla="val 50000"/>
            </a:avLst>
          </a:prstGeom>
          <a:solidFill>
            <a:srgbClr val="5757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7" name="Shape 2"/>
          <p:cNvSpPr/>
          <p:nvPr/>
        </p:nvSpPr>
        <p:spPr>
          <a:xfrm>
            <a:off x="6845021" y="2765583"/>
            <a:ext cx="793791" cy="30481"/>
          </a:xfrm>
          <a:prstGeom prst="roundRect">
            <a:avLst>
              <a:gd name="adj" fmla="val 50000"/>
            </a:avLst>
          </a:prstGeom>
          <a:solidFill>
            <a:srgbClr val="5757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8" name="Shape 3"/>
          <p:cNvSpPr/>
          <p:nvPr/>
        </p:nvSpPr>
        <p:spPr>
          <a:xfrm>
            <a:off x="6365199" y="2525672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9" name="Text 4"/>
          <p:cNvSpPr txBox="1"/>
          <p:nvPr/>
        </p:nvSpPr>
        <p:spPr>
          <a:xfrm>
            <a:off x="6523895" y="2610683"/>
            <a:ext cx="19291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pc="-27" sz="26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40" name="Text 5"/>
          <p:cNvSpPr txBox="1"/>
          <p:nvPr/>
        </p:nvSpPr>
        <p:spPr>
          <a:xfrm>
            <a:off x="7867887" y="2497335"/>
            <a:ext cx="1043082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경로</a:t>
            </a:r>
          </a:p>
        </p:txBody>
      </p:sp>
      <p:sp>
        <p:nvSpPr>
          <p:cNvPr id="1241" name="Text 6"/>
          <p:cNvSpPr txBox="1"/>
          <p:nvPr/>
        </p:nvSpPr>
        <p:spPr>
          <a:xfrm>
            <a:off x="7867887" y="2987754"/>
            <a:ext cx="4534535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fs.readFile() 함수는 파일 경로를 매개변수로 받습니다.</a:t>
            </a:r>
          </a:p>
        </p:txBody>
      </p:sp>
      <p:sp>
        <p:nvSpPr>
          <p:cNvPr id="1242" name="Shape 7"/>
          <p:cNvSpPr/>
          <p:nvPr/>
        </p:nvSpPr>
        <p:spPr>
          <a:xfrm>
            <a:off x="6845021" y="4299346"/>
            <a:ext cx="793791" cy="30481"/>
          </a:xfrm>
          <a:prstGeom prst="roundRect">
            <a:avLst>
              <a:gd name="adj" fmla="val 50000"/>
            </a:avLst>
          </a:prstGeom>
          <a:solidFill>
            <a:srgbClr val="5757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3" name="Shape 8"/>
          <p:cNvSpPr/>
          <p:nvPr/>
        </p:nvSpPr>
        <p:spPr>
          <a:xfrm>
            <a:off x="6365199" y="4059435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4" name="Text 9"/>
          <p:cNvSpPr txBox="1"/>
          <p:nvPr/>
        </p:nvSpPr>
        <p:spPr>
          <a:xfrm>
            <a:off x="6523895" y="4144447"/>
            <a:ext cx="19291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pc="-27" sz="26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45" name="Text 10"/>
          <p:cNvSpPr txBox="1"/>
          <p:nvPr/>
        </p:nvSpPr>
        <p:spPr>
          <a:xfrm>
            <a:off x="7867887" y="4031098"/>
            <a:ext cx="1281969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비동기 처리</a:t>
            </a:r>
          </a:p>
        </p:txBody>
      </p:sp>
      <p:sp>
        <p:nvSpPr>
          <p:cNvPr id="1246" name="Text 11"/>
          <p:cNvSpPr txBox="1"/>
          <p:nvPr/>
        </p:nvSpPr>
        <p:spPr>
          <a:xfrm>
            <a:off x="7867887" y="4521517"/>
            <a:ext cx="5968724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파일 읽기는 비동기 작업으로 처리되며, 콜백 함수로 결과를 받습니다.</a:t>
            </a:r>
          </a:p>
        </p:txBody>
      </p:sp>
      <p:sp>
        <p:nvSpPr>
          <p:cNvPr id="1247" name="Shape 12"/>
          <p:cNvSpPr/>
          <p:nvPr/>
        </p:nvSpPr>
        <p:spPr>
          <a:xfrm>
            <a:off x="6845021" y="6196012"/>
            <a:ext cx="793791" cy="30481"/>
          </a:xfrm>
          <a:prstGeom prst="roundRect">
            <a:avLst>
              <a:gd name="adj" fmla="val 50000"/>
            </a:avLst>
          </a:prstGeom>
          <a:solidFill>
            <a:srgbClr val="5757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8" name="Shape 13"/>
          <p:cNvSpPr/>
          <p:nvPr/>
        </p:nvSpPr>
        <p:spPr>
          <a:xfrm>
            <a:off x="6365199" y="5956101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9" name="Text 14"/>
          <p:cNvSpPr txBox="1"/>
          <p:nvPr/>
        </p:nvSpPr>
        <p:spPr>
          <a:xfrm>
            <a:off x="6523895" y="6041111"/>
            <a:ext cx="19291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pc="-27" sz="26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50" name="Text 15"/>
          <p:cNvSpPr txBox="1"/>
          <p:nvPr/>
        </p:nvSpPr>
        <p:spPr>
          <a:xfrm>
            <a:off x="7867887" y="5927764"/>
            <a:ext cx="1281969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인코딩 설정</a:t>
            </a:r>
          </a:p>
        </p:txBody>
      </p:sp>
      <p:sp>
        <p:nvSpPr>
          <p:cNvPr id="1251" name="Text 16"/>
          <p:cNvSpPr txBox="1"/>
          <p:nvPr/>
        </p:nvSpPr>
        <p:spPr>
          <a:xfrm>
            <a:off x="7867887" y="6418183"/>
            <a:ext cx="4044215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콜백 함수에서 인코딩 방식을 지정할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Text 0"/>
          <p:cNvSpPr txBox="1"/>
          <p:nvPr/>
        </p:nvSpPr>
        <p:spPr>
          <a:xfrm>
            <a:off x="793790" y="2721411"/>
            <a:ext cx="5334186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pc="-45" sz="44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쓰기: fs.writeFile()</a:t>
            </a:r>
          </a:p>
        </p:txBody>
      </p:sp>
      <p:sp>
        <p:nvSpPr>
          <p:cNvPr id="1254" name="Text 1"/>
          <p:cNvSpPr txBox="1"/>
          <p:nvPr/>
        </p:nvSpPr>
        <p:spPr>
          <a:xfrm>
            <a:off x="793789" y="3997166"/>
            <a:ext cx="104308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경로</a:t>
            </a:r>
          </a:p>
        </p:txBody>
      </p:sp>
      <p:sp>
        <p:nvSpPr>
          <p:cNvPr id="1255" name="Text 2"/>
          <p:cNvSpPr txBox="1"/>
          <p:nvPr/>
        </p:nvSpPr>
        <p:spPr>
          <a:xfrm>
            <a:off x="793789" y="4578310"/>
            <a:ext cx="3978118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fs.writeFile() 함수는 파일 경로와 작성할 데이터를 매개변수로 받습니다.</a:t>
            </a:r>
          </a:p>
        </p:txBody>
      </p:sp>
      <p:sp>
        <p:nvSpPr>
          <p:cNvPr id="1256" name="Text 3"/>
          <p:cNvSpPr txBox="1"/>
          <p:nvPr/>
        </p:nvSpPr>
        <p:spPr>
          <a:xfrm>
            <a:off x="5332927" y="3997166"/>
            <a:ext cx="104308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옵션 설정</a:t>
            </a:r>
          </a:p>
        </p:txBody>
      </p:sp>
      <p:sp>
        <p:nvSpPr>
          <p:cNvPr id="1257" name="Text 4"/>
          <p:cNvSpPr txBox="1"/>
          <p:nvPr/>
        </p:nvSpPr>
        <p:spPr>
          <a:xfrm>
            <a:off x="5332927" y="4578310"/>
            <a:ext cx="3978118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인코딩 방식, 모드 등 다양한 옵션을 설정할 수 있습니다.</a:t>
            </a:r>
          </a:p>
        </p:txBody>
      </p:sp>
      <p:sp>
        <p:nvSpPr>
          <p:cNvPr id="1258" name="Text 5"/>
          <p:cNvSpPr txBox="1"/>
          <p:nvPr/>
        </p:nvSpPr>
        <p:spPr>
          <a:xfrm>
            <a:off x="9872067" y="3997166"/>
            <a:ext cx="128196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비동기 처리</a:t>
            </a:r>
          </a:p>
        </p:txBody>
      </p:sp>
      <p:sp>
        <p:nvSpPr>
          <p:cNvPr id="1259" name="Text 6"/>
          <p:cNvSpPr txBox="1"/>
          <p:nvPr/>
        </p:nvSpPr>
        <p:spPr>
          <a:xfrm>
            <a:off x="9872067" y="4578310"/>
            <a:ext cx="3978117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파일 쓰기 역시 비동기 작업으로 처리되며, 콜백 함수로 결과를 받습니다.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Text 0"/>
          <p:cNvSpPr txBox="1"/>
          <p:nvPr/>
        </p:nvSpPr>
        <p:spPr>
          <a:xfrm>
            <a:off x="793790" y="1807011"/>
            <a:ext cx="4731140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pc="-45" sz="44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삭제: fs.unlink()</a:t>
            </a:r>
          </a:p>
        </p:txBody>
      </p:sp>
      <p:sp>
        <p:nvSpPr>
          <p:cNvPr id="1263" name="Shape 1"/>
          <p:cNvSpPr/>
          <p:nvPr/>
        </p:nvSpPr>
        <p:spPr>
          <a:xfrm>
            <a:off x="793790" y="2855952"/>
            <a:ext cx="3664864" cy="2032755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64" name="Text 2"/>
          <p:cNvSpPr txBox="1"/>
          <p:nvPr/>
        </p:nvSpPr>
        <p:spPr>
          <a:xfrm>
            <a:off x="1020603" y="3082766"/>
            <a:ext cx="104308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경로</a:t>
            </a:r>
          </a:p>
        </p:txBody>
      </p:sp>
      <p:sp>
        <p:nvSpPr>
          <p:cNvPr id="1265" name="Text 3"/>
          <p:cNvSpPr txBox="1"/>
          <p:nvPr/>
        </p:nvSpPr>
        <p:spPr>
          <a:xfrm>
            <a:off x="1020603" y="3573184"/>
            <a:ext cx="3211236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fs.unlink() 함수는 삭제할 파일의 경로를 매개변수로 받습니다.</a:t>
            </a:r>
          </a:p>
        </p:txBody>
      </p:sp>
      <p:sp>
        <p:nvSpPr>
          <p:cNvPr id="1266" name="Shape 4"/>
          <p:cNvSpPr/>
          <p:nvPr/>
        </p:nvSpPr>
        <p:spPr>
          <a:xfrm>
            <a:off x="4685467" y="2855952"/>
            <a:ext cx="3664864" cy="2032755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67" name="Text 5"/>
          <p:cNvSpPr txBox="1"/>
          <p:nvPr/>
        </p:nvSpPr>
        <p:spPr>
          <a:xfrm>
            <a:off x="4912281" y="3082766"/>
            <a:ext cx="128196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비동기 처리</a:t>
            </a:r>
          </a:p>
        </p:txBody>
      </p:sp>
      <p:sp>
        <p:nvSpPr>
          <p:cNvPr id="1268" name="Text 6"/>
          <p:cNvSpPr txBox="1"/>
          <p:nvPr/>
        </p:nvSpPr>
        <p:spPr>
          <a:xfrm>
            <a:off x="4912281" y="3573184"/>
            <a:ext cx="3211236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파일 삭제 역시 비동기 작업으로 처리되며, 콜백 함수로 결과를 받습니다.</a:t>
            </a:r>
          </a:p>
        </p:txBody>
      </p:sp>
      <p:sp>
        <p:nvSpPr>
          <p:cNvPr id="1269" name="Shape 7"/>
          <p:cNvSpPr/>
          <p:nvPr/>
        </p:nvSpPr>
        <p:spPr>
          <a:xfrm>
            <a:off x="793790" y="5115519"/>
            <a:ext cx="7556421" cy="1306950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0" name="Text 8"/>
          <p:cNvSpPr txBox="1"/>
          <p:nvPr/>
        </p:nvSpPr>
        <p:spPr>
          <a:xfrm>
            <a:off x="1020603" y="5342333"/>
            <a:ext cx="1043082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오류 처리</a:t>
            </a:r>
          </a:p>
        </p:txBody>
      </p:sp>
      <p:sp>
        <p:nvSpPr>
          <p:cNvPr id="1271" name="Text 9"/>
          <p:cNvSpPr txBox="1"/>
          <p:nvPr/>
        </p:nvSpPr>
        <p:spPr>
          <a:xfrm>
            <a:off x="1020604" y="5832752"/>
            <a:ext cx="3624439" cy="3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콜백 함수에서 오류 처리를 해주어야 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564607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Text 0"/>
          <p:cNvSpPr txBox="1"/>
          <p:nvPr/>
        </p:nvSpPr>
        <p:spPr>
          <a:xfrm>
            <a:off x="718066" y="3128723"/>
            <a:ext cx="3759538" cy="66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000"/>
              </a:lnSpc>
              <a:defRPr spc="-39" sz="40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디렉토리 생성/삭제</a:t>
            </a:r>
          </a:p>
        </p:txBody>
      </p:sp>
      <p:sp>
        <p:nvSpPr>
          <p:cNvPr id="1275" name="Shape 1"/>
          <p:cNvSpPr/>
          <p:nvPr/>
        </p:nvSpPr>
        <p:spPr>
          <a:xfrm>
            <a:off x="7303769" y="4077532"/>
            <a:ext cx="22861" cy="3590212"/>
          </a:xfrm>
          <a:prstGeom prst="roundRect">
            <a:avLst>
              <a:gd name="adj" fmla="val 50000"/>
            </a:avLst>
          </a:prstGeom>
          <a:solidFill>
            <a:srgbClr val="5757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6" name="Shape 2"/>
          <p:cNvSpPr/>
          <p:nvPr/>
        </p:nvSpPr>
        <p:spPr>
          <a:xfrm>
            <a:off x="6389191" y="4527589"/>
            <a:ext cx="718067" cy="22861"/>
          </a:xfrm>
          <a:prstGeom prst="roundRect">
            <a:avLst>
              <a:gd name="adj" fmla="val 50000"/>
            </a:avLst>
          </a:prstGeom>
          <a:solidFill>
            <a:srgbClr val="5757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7" name="Shape 3"/>
          <p:cNvSpPr/>
          <p:nvPr/>
        </p:nvSpPr>
        <p:spPr>
          <a:xfrm>
            <a:off x="7084397" y="4308276"/>
            <a:ext cx="461606" cy="46160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8" name="Text 4"/>
          <p:cNvSpPr txBox="1"/>
          <p:nvPr/>
        </p:nvSpPr>
        <p:spPr>
          <a:xfrm>
            <a:off x="7225616" y="4385190"/>
            <a:ext cx="179168" cy="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pc="-24" sz="24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79" name="Text 5"/>
          <p:cNvSpPr txBox="1"/>
          <p:nvPr/>
        </p:nvSpPr>
        <p:spPr>
          <a:xfrm>
            <a:off x="3634267" y="4282678"/>
            <a:ext cx="255257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500"/>
              </a:lnSpc>
              <a:defRPr spc="-19" sz="20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디렉토리 생성: fs.mkdir()</a:t>
            </a:r>
          </a:p>
        </p:txBody>
      </p:sp>
      <p:sp>
        <p:nvSpPr>
          <p:cNvPr id="1280" name="Text 6"/>
          <p:cNvSpPr txBox="1"/>
          <p:nvPr/>
        </p:nvSpPr>
        <p:spPr>
          <a:xfrm>
            <a:off x="3164923" y="4726185"/>
            <a:ext cx="3021922" cy="31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500"/>
              </a:lnSpc>
              <a:defRPr spc="-32" sz="16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새로운 디렉토리를 생성할 수 있습니다.</a:t>
            </a:r>
          </a:p>
        </p:txBody>
      </p:sp>
      <p:sp>
        <p:nvSpPr>
          <p:cNvPr id="1281" name="Shape 7"/>
          <p:cNvSpPr/>
          <p:nvPr/>
        </p:nvSpPr>
        <p:spPr>
          <a:xfrm>
            <a:off x="7523143" y="5553312"/>
            <a:ext cx="718067" cy="22861"/>
          </a:xfrm>
          <a:prstGeom prst="roundRect">
            <a:avLst>
              <a:gd name="adj" fmla="val 50000"/>
            </a:avLst>
          </a:prstGeom>
          <a:solidFill>
            <a:srgbClr val="5757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2" name="Shape 8"/>
          <p:cNvSpPr/>
          <p:nvPr/>
        </p:nvSpPr>
        <p:spPr>
          <a:xfrm>
            <a:off x="7084397" y="5334000"/>
            <a:ext cx="461606" cy="46160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3" name="Text 9"/>
          <p:cNvSpPr txBox="1"/>
          <p:nvPr/>
        </p:nvSpPr>
        <p:spPr>
          <a:xfrm>
            <a:off x="7225555" y="5410913"/>
            <a:ext cx="179169" cy="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pc="-24" sz="24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84" name="Text 10"/>
          <p:cNvSpPr txBox="1"/>
          <p:nvPr/>
        </p:nvSpPr>
        <p:spPr>
          <a:xfrm>
            <a:off x="8443555" y="5308401"/>
            <a:ext cx="2510161" cy="330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pc="-19" sz="20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디렉토리 삭제: fs.rmdir()</a:t>
            </a:r>
          </a:p>
        </p:txBody>
      </p:sp>
      <p:sp>
        <p:nvSpPr>
          <p:cNvPr id="1285" name="Text 11"/>
          <p:cNvSpPr txBox="1"/>
          <p:nvPr/>
        </p:nvSpPr>
        <p:spPr>
          <a:xfrm>
            <a:off x="8443555" y="5751908"/>
            <a:ext cx="3021922" cy="31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pc="-32" sz="16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기존의 디렉토리를 삭제할 수 있습니다.</a:t>
            </a:r>
          </a:p>
        </p:txBody>
      </p:sp>
      <p:sp>
        <p:nvSpPr>
          <p:cNvPr id="1286" name="Shape 12"/>
          <p:cNvSpPr/>
          <p:nvPr/>
        </p:nvSpPr>
        <p:spPr>
          <a:xfrm>
            <a:off x="6389191" y="6476524"/>
            <a:ext cx="718067" cy="22861"/>
          </a:xfrm>
          <a:prstGeom prst="roundRect">
            <a:avLst>
              <a:gd name="adj" fmla="val 50000"/>
            </a:avLst>
          </a:prstGeom>
          <a:solidFill>
            <a:srgbClr val="5757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7" name="Shape 13"/>
          <p:cNvSpPr/>
          <p:nvPr/>
        </p:nvSpPr>
        <p:spPr>
          <a:xfrm>
            <a:off x="7084397" y="6257211"/>
            <a:ext cx="461606" cy="46160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8" name="Text 14"/>
          <p:cNvSpPr txBox="1"/>
          <p:nvPr/>
        </p:nvSpPr>
        <p:spPr>
          <a:xfrm>
            <a:off x="7225555" y="6334125"/>
            <a:ext cx="179169" cy="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pc="-24" sz="24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89" name="Text 15"/>
          <p:cNvSpPr txBox="1"/>
          <p:nvPr/>
        </p:nvSpPr>
        <p:spPr>
          <a:xfrm>
            <a:off x="5020264" y="6231611"/>
            <a:ext cx="1166580" cy="330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500"/>
              </a:lnSpc>
              <a:defRPr spc="-19" sz="20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비동기 처리</a:t>
            </a:r>
          </a:p>
        </p:txBody>
      </p:sp>
      <p:sp>
        <p:nvSpPr>
          <p:cNvPr id="1290" name="Text 16"/>
          <p:cNvSpPr txBox="1"/>
          <p:nvPr/>
        </p:nvSpPr>
        <p:spPr>
          <a:xfrm>
            <a:off x="1858212" y="6675119"/>
            <a:ext cx="4328633" cy="31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500"/>
              </a:lnSpc>
              <a:defRPr spc="-32" sz="16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디렉토리 생성과 삭제 또한 비동기 작업으로 처리됩니다.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Text 0"/>
          <p:cNvSpPr txBox="1"/>
          <p:nvPr/>
        </p:nvSpPr>
        <p:spPr>
          <a:xfrm>
            <a:off x="760094" y="597218"/>
            <a:ext cx="504815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300"/>
              </a:lnSpc>
              <a:defRPr spc="-43" sz="42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정보 확인: fs.stat()</a:t>
            </a:r>
          </a:p>
        </p:txBody>
      </p:sp>
      <p:pic>
        <p:nvPicPr>
          <p:cNvPr id="129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094" y="1601628"/>
            <a:ext cx="542926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Text 1"/>
          <p:cNvSpPr txBox="1"/>
          <p:nvPr/>
        </p:nvSpPr>
        <p:spPr>
          <a:xfrm>
            <a:off x="760094" y="2361724"/>
            <a:ext cx="468758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pc="-21" sz="21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크기</a:t>
            </a:r>
          </a:p>
        </p:txBody>
      </p:sp>
      <p:sp>
        <p:nvSpPr>
          <p:cNvPr id="1296" name="Text 2"/>
          <p:cNvSpPr txBox="1"/>
          <p:nvPr/>
        </p:nvSpPr>
        <p:spPr>
          <a:xfrm>
            <a:off x="760095" y="2831306"/>
            <a:ext cx="2845127" cy="3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파일의 크기를 확인할 수 있습니다.</a:t>
            </a:r>
          </a:p>
        </p:txBody>
      </p:sp>
      <p:pic>
        <p:nvPicPr>
          <p:cNvPr id="1297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0094" y="3830241"/>
            <a:ext cx="542926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298" name="Text 3"/>
          <p:cNvSpPr txBox="1"/>
          <p:nvPr/>
        </p:nvSpPr>
        <p:spPr>
          <a:xfrm>
            <a:off x="760094" y="4590336"/>
            <a:ext cx="996246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pc="-21" sz="21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수정 시간</a:t>
            </a:r>
          </a:p>
        </p:txBody>
      </p:sp>
      <p:sp>
        <p:nvSpPr>
          <p:cNvPr id="1299" name="Text 4"/>
          <p:cNvSpPr txBox="1"/>
          <p:nvPr/>
        </p:nvSpPr>
        <p:spPr>
          <a:xfrm>
            <a:off x="760095" y="5059917"/>
            <a:ext cx="4415943" cy="339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파일이 마지막으로 수정된 시간을 확인할 수 있습니다.</a:t>
            </a:r>
          </a:p>
        </p:txBody>
      </p:sp>
      <p:pic>
        <p:nvPicPr>
          <p:cNvPr id="1300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0094" y="6058853"/>
            <a:ext cx="542926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301" name="Text 5"/>
          <p:cNvSpPr txBox="1"/>
          <p:nvPr/>
        </p:nvSpPr>
        <p:spPr>
          <a:xfrm>
            <a:off x="760094" y="6818947"/>
            <a:ext cx="996246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pc="-21" sz="21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유형</a:t>
            </a:r>
          </a:p>
        </p:txBody>
      </p:sp>
      <p:sp>
        <p:nvSpPr>
          <p:cNvPr id="1302" name="Text 6"/>
          <p:cNvSpPr txBox="1"/>
          <p:nvPr/>
        </p:nvSpPr>
        <p:spPr>
          <a:xfrm>
            <a:off x="760095" y="7288530"/>
            <a:ext cx="4598379" cy="3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파일이 일반 파일인지 디렉토리인지 확인할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Text 0"/>
          <p:cNvSpPr txBox="1"/>
          <p:nvPr/>
        </p:nvSpPr>
        <p:spPr>
          <a:xfrm>
            <a:off x="683656" y="537448"/>
            <a:ext cx="4663599" cy="6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pc="-38" sz="38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텍스트 파일 CRUD 실습</a:t>
            </a:r>
          </a:p>
        </p:txBody>
      </p:sp>
      <p:pic>
        <p:nvPicPr>
          <p:cNvPr id="130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657" y="1440894"/>
            <a:ext cx="976671" cy="1562815"/>
          </a:xfrm>
          <a:prstGeom prst="rect">
            <a:avLst/>
          </a:prstGeom>
          <a:ln w="12700">
            <a:miter lim="400000"/>
          </a:ln>
        </p:spPr>
      </p:pic>
      <p:sp>
        <p:nvSpPr>
          <p:cNvPr id="1307" name="Text 1"/>
          <p:cNvSpPr txBox="1"/>
          <p:nvPr/>
        </p:nvSpPr>
        <p:spPr>
          <a:xfrm>
            <a:off x="1953338" y="1636156"/>
            <a:ext cx="902575" cy="31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pc="-19" sz="19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생성</a:t>
            </a:r>
          </a:p>
        </p:txBody>
      </p:sp>
      <p:sp>
        <p:nvSpPr>
          <p:cNvPr id="1308" name="Text 2"/>
          <p:cNvSpPr txBox="1"/>
          <p:nvPr/>
        </p:nvSpPr>
        <p:spPr>
          <a:xfrm>
            <a:off x="1953338" y="2058472"/>
            <a:ext cx="2799144" cy="30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pc="-31" sz="15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fs.writeFile()로 새 파일을 생성합니다.</a:t>
            </a:r>
          </a:p>
        </p:txBody>
      </p:sp>
      <p:pic>
        <p:nvPicPr>
          <p:cNvPr id="130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657" y="3003708"/>
            <a:ext cx="976671" cy="1562815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ext 3"/>
          <p:cNvSpPr txBox="1"/>
          <p:nvPr/>
        </p:nvSpPr>
        <p:spPr>
          <a:xfrm>
            <a:off x="1953338" y="3198971"/>
            <a:ext cx="902575" cy="316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pc="-19" sz="19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읽기</a:t>
            </a:r>
          </a:p>
        </p:txBody>
      </p:sp>
      <p:sp>
        <p:nvSpPr>
          <p:cNvPr id="1311" name="Text 4"/>
          <p:cNvSpPr txBox="1"/>
          <p:nvPr/>
        </p:nvSpPr>
        <p:spPr>
          <a:xfrm>
            <a:off x="1953338" y="3621285"/>
            <a:ext cx="2942998" cy="300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pc="-31" sz="15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fs.readFile()로 파일 내용을 읽어옵니다.</a:t>
            </a:r>
          </a:p>
        </p:txBody>
      </p:sp>
      <p:pic>
        <p:nvPicPr>
          <p:cNvPr id="1312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3657" y="4566522"/>
            <a:ext cx="976671" cy="1562815"/>
          </a:xfrm>
          <a:prstGeom prst="rect">
            <a:avLst/>
          </a:prstGeom>
          <a:ln w="12700">
            <a:miter lim="400000"/>
          </a:ln>
        </p:spPr>
      </p:pic>
      <p:sp>
        <p:nvSpPr>
          <p:cNvPr id="1313" name="Text 5"/>
          <p:cNvSpPr txBox="1"/>
          <p:nvPr/>
        </p:nvSpPr>
        <p:spPr>
          <a:xfrm>
            <a:off x="1953338" y="4761786"/>
            <a:ext cx="902575" cy="316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pc="-19" sz="19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수정</a:t>
            </a:r>
          </a:p>
        </p:txBody>
      </p:sp>
      <p:sp>
        <p:nvSpPr>
          <p:cNvPr id="1314" name="Text 6"/>
          <p:cNvSpPr txBox="1"/>
          <p:nvPr/>
        </p:nvSpPr>
        <p:spPr>
          <a:xfrm>
            <a:off x="1953338" y="5184099"/>
            <a:ext cx="3281681" cy="30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pc="-31" sz="15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fs.writeFile()로 파일 내용을 업데이트합니다.</a:t>
            </a:r>
          </a:p>
        </p:txBody>
      </p:sp>
      <p:pic>
        <p:nvPicPr>
          <p:cNvPr id="1315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3657" y="6129337"/>
            <a:ext cx="976671" cy="1562815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Text 7"/>
          <p:cNvSpPr txBox="1"/>
          <p:nvPr/>
        </p:nvSpPr>
        <p:spPr>
          <a:xfrm>
            <a:off x="1953338" y="6324600"/>
            <a:ext cx="902575" cy="316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pc="-19" sz="19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파일 삭제</a:t>
            </a:r>
          </a:p>
        </p:txBody>
      </p:sp>
      <p:sp>
        <p:nvSpPr>
          <p:cNvPr id="1317" name="Text 8"/>
          <p:cNvSpPr txBox="1"/>
          <p:nvPr/>
        </p:nvSpPr>
        <p:spPr>
          <a:xfrm>
            <a:off x="1953338" y="6746915"/>
            <a:ext cx="2389691" cy="30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pc="-31" sz="15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fs.unlink()로 파일을 삭제합니다.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8352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0" name="Text 0"/>
          <p:cNvSpPr txBox="1"/>
          <p:nvPr/>
        </p:nvSpPr>
        <p:spPr>
          <a:xfrm>
            <a:off x="793790" y="4090749"/>
            <a:ext cx="365530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pc="-45" sz="440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요약 및 질의응답</a:t>
            </a:r>
          </a:p>
        </p:txBody>
      </p:sp>
      <p:sp>
        <p:nvSpPr>
          <p:cNvPr id="1321" name="Shape 1"/>
          <p:cNvSpPr/>
          <p:nvPr/>
        </p:nvSpPr>
        <p:spPr>
          <a:xfrm>
            <a:off x="793790" y="5394840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22" name="Text 2"/>
          <p:cNvSpPr txBox="1"/>
          <p:nvPr/>
        </p:nvSpPr>
        <p:spPr>
          <a:xfrm>
            <a:off x="952484" y="5479851"/>
            <a:ext cx="19291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pc="-27" sz="26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23" name="Text 3"/>
          <p:cNvSpPr txBox="1"/>
          <p:nvPr/>
        </p:nvSpPr>
        <p:spPr>
          <a:xfrm>
            <a:off x="1530905" y="5394840"/>
            <a:ext cx="1043082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핵심 기능</a:t>
            </a:r>
          </a:p>
        </p:txBody>
      </p:sp>
      <p:sp>
        <p:nvSpPr>
          <p:cNvPr id="1324" name="Text 4"/>
          <p:cNvSpPr txBox="1"/>
          <p:nvPr/>
        </p:nvSpPr>
        <p:spPr>
          <a:xfrm>
            <a:off x="1530905" y="5885258"/>
            <a:ext cx="3459243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파일 읽기, 쓰기, 삭제, 디렉토리 관리 등 다양한 파일 시스템 기능을 살펴보았습니다.</a:t>
            </a:r>
          </a:p>
        </p:txBody>
      </p:sp>
      <p:sp>
        <p:nvSpPr>
          <p:cNvPr id="1325" name="Shape 5"/>
          <p:cNvSpPr/>
          <p:nvPr/>
        </p:nvSpPr>
        <p:spPr>
          <a:xfrm>
            <a:off x="5216962" y="5394840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26" name="Text 6"/>
          <p:cNvSpPr txBox="1"/>
          <p:nvPr/>
        </p:nvSpPr>
        <p:spPr>
          <a:xfrm>
            <a:off x="5375656" y="5479851"/>
            <a:ext cx="19291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pc="-27" sz="26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27" name="Text 7"/>
          <p:cNvSpPr txBox="1"/>
          <p:nvPr/>
        </p:nvSpPr>
        <p:spPr>
          <a:xfrm>
            <a:off x="5954078" y="5394840"/>
            <a:ext cx="1281968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비동기 처리</a:t>
            </a:r>
          </a:p>
        </p:txBody>
      </p:sp>
      <p:sp>
        <p:nvSpPr>
          <p:cNvPr id="1328" name="Text 8"/>
          <p:cNvSpPr txBox="1"/>
          <p:nvPr/>
        </p:nvSpPr>
        <p:spPr>
          <a:xfrm>
            <a:off x="5954078" y="5885258"/>
            <a:ext cx="3459242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모든 파일 시스템 작업은 비동기 처리되므로 콜백 함수로 결과를 확인해야 합니다.</a:t>
            </a:r>
          </a:p>
        </p:txBody>
      </p:sp>
      <p:sp>
        <p:nvSpPr>
          <p:cNvPr id="1329" name="Shape 9"/>
          <p:cNvSpPr/>
          <p:nvPr/>
        </p:nvSpPr>
        <p:spPr>
          <a:xfrm>
            <a:off x="9640133" y="5394840"/>
            <a:ext cx="510303" cy="51030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0" name="Text 10"/>
          <p:cNvSpPr txBox="1"/>
          <p:nvPr/>
        </p:nvSpPr>
        <p:spPr>
          <a:xfrm>
            <a:off x="9798828" y="5479851"/>
            <a:ext cx="192914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pc="-27" sz="26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31" name="Text 11"/>
          <p:cNvSpPr txBox="1"/>
          <p:nvPr/>
        </p:nvSpPr>
        <p:spPr>
          <a:xfrm>
            <a:off x="10377248" y="5394840"/>
            <a:ext cx="1043082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22" sz="22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실습 예시</a:t>
            </a:r>
          </a:p>
        </p:txBody>
      </p:sp>
      <p:sp>
        <p:nvSpPr>
          <p:cNvPr id="1332" name="Text 12"/>
          <p:cNvSpPr txBox="1"/>
          <p:nvPr/>
        </p:nvSpPr>
        <p:spPr>
          <a:xfrm>
            <a:off x="10377248" y="5885258"/>
            <a:ext cx="3459243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텍스트 파일을 대상으로 CRUD 작업을 직접 구현해보았습니다.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6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Text 0"/>
          <p:cNvSpPr txBox="1"/>
          <p:nvPr/>
        </p:nvSpPr>
        <p:spPr>
          <a:xfrm>
            <a:off x="748069" y="3260883"/>
            <a:ext cx="5613568" cy="688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200"/>
              </a:lnSpc>
              <a:defRPr b="1" sz="4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Node.js의 주요 사용 사례</a:t>
            </a:r>
          </a:p>
        </p:txBody>
      </p:sp>
      <p:sp>
        <p:nvSpPr>
          <p:cNvPr id="777" name="Shape 1"/>
          <p:cNvSpPr/>
          <p:nvPr/>
        </p:nvSpPr>
        <p:spPr>
          <a:xfrm>
            <a:off x="748069" y="4249459"/>
            <a:ext cx="6460332" cy="1588771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8" name="Text 2"/>
          <p:cNvSpPr txBox="1"/>
          <p:nvPr/>
        </p:nvSpPr>
        <p:spPr>
          <a:xfrm>
            <a:off x="969406" y="4470796"/>
            <a:ext cx="2467852" cy="34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1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실시간 웹 애플리케이션</a:t>
            </a:r>
          </a:p>
        </p:txBody>
      </p:sp>
      <p:sp>
        <p:nvSpPr>
          <p:cNvPr id="779" name="Text 3"/>
          <p:cNvSpPr txBox="1"/>
          <p:nvPr/>
        </p:nvSpPr>
        <p:spPr>
          <a:xfrm>
            <a:off x="969406" y="4932998"/>
            <a:ext cx="4908599" cy="32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채팅, 실시간 협업 도구, 실시간 게임 등을 개발할 수 있습니다.</a:t>
            </a:r>
          </a:p>
        </p:txBody>
      </p:sp>
      <p:sp>
        <p:nvSpPr>
          <p:cNvPr id="780" name="Shape 4"/>
          <p:cNvSpPr/>
          <p:nvPr/>
        </p:nvSpPr>
        <p:spPr>
          <a:xfrm>
            <a:off x="7422118" y="4249459"/>
            <a:ext cx="6460332" cy="1588771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1" name="Text 5"/>
          <p:cNvSpPr txBox="1"/>
          <p:nvPr/>
        </p:nvSpPr>
        <p:spPr>
          <a:xfrm>
            <a:off x="7643455" y="4470796"/>
            <a:ext cx="992776" cy="34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1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API 서버</a:t>
            </a:r>
          </a:p>
        </p:txBody>
      </p:sp>
      <p:sp>
        <p:nvSpPr>
          <p:cNvPr id="782" name="Text 6"/>
          <p:cNvSpPr txBox="1"/>
          <p:nvPr/>
        </p:nvSpPr>
        <p:spPr>
          <a:xfrm>
            <a:off x="7643455" y="4932998"/>
            <a:ext cx="6017658" cy="65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RESTful API, GraphQL API 등을 제공하는 백엔드 서버를 구축할 수 있습니다.</a:t>
            </a:r>
          </a:p>
        </p:txBody>
      </p:sp>
      <p:sp>
        <p:nvSpPr>
          <p:cNvPr id="783" name="Shape 7"/>
          <p:cNvSpPr/>
          <p:nvPr/>
        </p:nvSpPr>
        <p:spPr>
          <a:xfrm>
            <a:off x="748069" y="6051946"/>
            <a:ext cx="6460332" cy="1588771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4" name="Text 8"/>
          <p:cNvSpPr txBox="1"/>
          <p:nvPr/>
        </p:nvSpPr>
        <p:spPr>
          <a:xfrm>
            <a:off x="969407" y="6273284"/>
            <a:ext cx="3159938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1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데이터 스트리밍 애플리케이션</a:t>
            </a:r>
          </a:p>
        </p:txBody>
      </p:sp>
      <p:sp>
        <p:nvSpPr>
          <p:cNvPr id="785" name="Text 9"/>
          <p:cNvSpPr txBox="1"/>
          <p:nvPr/>
        </p:nvSpPr>
        <p:spPr>
          <a:xfrm>
            <a:off x="969406" y="6735484"/>
            <a:ext cx="5147224" cy="3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비디오 스트리밍, 음악 스트리밍 서비스 등을 개발할 수 있습니다.</a:t>
            </a:r>
          </a:p>
        </p:txBody>
      </p:sp>
      <p:sp>
        <p:nvSpPr>
          <p:cNvPr id="786" name="Shape 10"/>
          <p:cNvSpPr/>
          <p:nvPr/>
        </p:nvSpPr>
        <p:spPr>
          <a:xfrm>
            <a:off x="7422118" y="6051946"/>
            <a:ext cx="6460332" cy="1588771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7" name="Text 11"/>
          <p:cNvSpPr txBox="1"/>
          <p:nvPr/>
        </p:nvSpPr>
        <p:spPr>
          <a:xfrm>
            <a:off x="7643455" y="6273284"/>
            <a:ext cx="2480478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1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IoT 및 임베디드 시스템</a:t>
            </a:r>
          </a:p>
        </p:txBody>
      </p:sp>
      <p:sp>
        <p:nvSpPr>
          <p:cNvPr id="788" name="Text 12"/>
          <p:cNvSpPr txBox="1"/>
          <p:nvPr/>
        </p:nvSpPr>
        <p:spPr>
          <a:xfrm>
            <a:off x="7643455" y="6735484"/>
            <a:ext cx="6017658" cy="655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Node.js를 사용하여 다양한 IoT 기기와 임베디드 시스템을 구축할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Text 0"/>
          <p:cNvSpPr txBox="1"/>
          <p:nvPr/>
        </p:nvSpPr>
        <p:spPr>
          <a:xfrm>
            <a:off x="6280189" y="1117877"/>
            <a:ext cx="7556422" cy="297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700"/>
              </a:lnSpc>
              <a:defRPr b="1" spc="-185" sz="61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Node.js와 WebSocket을 이용한 실시간 애플리케이션 구축</a:t>
            </a:r>
          </a:p>
        </p:txBody>
      </p:sp>
      <p:sp>
        <p:nvSpPr>
          <p:cNvPr id="1336" name="Text 1"/>
          <p:cNvSpPr txBox="1"/>
          <p:nvPr/>
        </p:nvSpPr>
        <p:spPr>
          <a:xfrm>
            <a:off x="6280189" y="5370908"/>
            <a:ext cx="7556422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Node.js와 WebSocket을 활용하면 실시간 데이터 전송, 실시간 채팅, 실시간 알림 등 다양한 실시간 애플리케이션을 구축할 수 있습니다. 이를 통해 사용자에게 즉각적인 상호작용과 피드백을 제공할 수 있습니다.</a:t>
            </a:r>
          </a:p>
        </p:txBody>
      </p:sp>
      <p:sp>
        <p:nvSpPr>
          <p:cNvPr id="1337" name="Shape 2"/>
          <p:cNvSpPr/>
          <p:nvPr/>
        </p:nvSpPr>
        <p:spPr>
          <a:xfrm>
            <a:off x="6280189" y="6731675"/>
            <a:ext cx="362904" cy="362904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33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7809" y="6739294"/>
            <a:ext cx="347665" cy="347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39" name="Text 3"/>
          <p:cNvSpPr txBox="1"/>
          <p:nvPr/>
        </p:nvSpPr>
        <p:spPr>
          <a:xfrm>
            <a:off x="6756440" y="6714767"/>
            <a:ext cx="1359770" cy="398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b="1" spc="-36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작성자: 현욱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2" name="Text 0"/>
          <p:cNvSpPr txBox="1"/>
          <p:nvPr/>
        </p:nvSpPr>
        <p:spPr>
          <a:xfrm>
            <a:off x="6280189" y="2005489"/>
            <a:ext cx="555718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pc="-134" sz="44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실시간 통신의 개념과 특징</a:t>
            </a:r>
          </a:p>
        </p:txBody>
      </p:sp>
      <p:sp>
        <p:nvSpPr>
          <p:cNvPr id="1343" name="Shape 1"/>
          <p:cNvSpPr/>
          <p:nvPr/>
        </p:nvSpPr>
        <p:spPr>
          <a:xfrm>
            <a:off x="6280189" y="3309580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44" name="Text 2"/>
          <p:cNvSpPr txBox="1"/>
          <p:nvPr/>
        </p:nvSpPr>
        <p:spPr>
          <a:xfrm>
            <a:off x="6442190" y="3394590"/>
            <a:ext cx="18618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pc="-80" sz="26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45" name="Text 3"/>
          <p:cNvSpPr txBox="1"/>
          <p:nvPr/>
        </p:nvSpPr>
        <p:spPr>
          <a:xfrm>
            <a:off x="7017305" y="3309580"/>
            <a:ext cx="148085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낮은 지연시간</a:t>
            </a:r>
          </a:p>
        </p:txBody>
      </p:sp>
      <p:sp>
        <p:nvSpPr>
          <p:cNvPr id="1346" name="Text 4"/>
          <p:cNvSpPr txBox="1"/>
          <p:nvPr/>
        </p:nvSpPr>
        <p:spPr>
          <a:xfrm>
            <a:off x="7017305" y="3799999"/>
            <a:ext cx="2927748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실시간 통신은 데이터를 즉시 처리하므로 전송 지연이 매우 짧습니다.</a:t>
            </a:r>
          </a:p>
        </p:txBody>
      </p:sp>
      <p:sp>
        <p:nvSpPr>
          <p:cNvPr id="1347" name="Shape 5"/>
          <p:cNvSpPr/>
          <p:nvPr/>
        </p:nvSpPr>
        <p:spPr>
          <a:xfrm>
            <a:off x="10171866" y="3309580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48" name="Text 6"/>
          <p:cNvSpPr txBox="1"/>
          <p:nvPr/>
        </p:nvSpPr>
        <p:spPr>
          <a:xfrm>
            <a:off x="10333926" y="3394590"/>
            <a:ext cx="18618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pc="-80" sz="26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49" name="Text 7"/>
          <p:cNvSpPr txBox="1"/>
          <p:nvPr/>
        </p:nvSpPr>
        <p:spPr>
          <a:xfrm>
            <a:off x="10908982" y="3309580"/>
            <a:ext cx="201631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양방향 데이터 전송</a:t>
            </a:r>
          </a:p>
        </p:txBody>
      </p:sp>
      <p:sp>
        <p:nvSpPr>
          <p:cNvPr id="1350" name="Text 8"/>
          <p:cNvSpPr txBox="1"/>
          <p:nvPr/>
        </p:nvSpPr>
        <p:spPr>
          <a:xfrm>
            <a:off x="10908982" y="3799999"/>
            <a:ext cx="2927749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클라이언트와 서버 간 실시간 상호작용이 가능합니다.</a:t>
            </a:r>
          </a:p>
        </p:txBody>
      </p:sp>
      <p:sp>
        <p:nvSpPr>
          <p:cNvPr id="1351" name="Shape 9"/>
          <p:cNvSpPr/>
          <p:nvPr/>
        </p:nvSpPr>
        <p:spPr>
          <a:xfrm>
            <a:off x="6280189" y="5370671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52" name="Text 10"/>
          <p:cNvSpPr txBox="1"/>
          <p:nvPr/>
        </p:nvSpPr>
        <p:spPr>
          <a:xfrm>
            <a:off x="6442190" y="5455682"/>
            <a:ext cx="18618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pc="-80" sz="26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53" name="Text 11"/>
          <p:cNvSpPr txBox="1"/>
          <p:nvPr/>
        </p:nvSpPr>
        <p:spPr>
          <a:xfrm>
            <a:off x="7017305" y="5370671"/>
            <a:ext cx="124767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실시간 알림</a:t>
            </a:r>
          </a:p>
        </p:txBody>
      </p:sp>
      <p:sp>
        <p:nvSpPr>
          <p:cNvPr id="1354" name="Text 12"/>
          <p:cNvSpPr txBox="1"/>
          <p:nvPr/>
        </p:nvSpPr>
        <p:spPr>
          <a:xfrm>
            <a:off x="7017305" y="5861089"/>
            <a:ext cx="4170984" cy="3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사용자에게 실시간으로 정보를 전달할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Text 0"/>
          <p:cNvSpPr txBox="1"/>
          <p:nvPr/>
        </p:nvSpPr>
        <p:spPr>
          <a:xfrm>
            <a:off x="793790" y="2539960"/>
            <a:ext cx="640260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pc="-134" sz="44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WebSocket 프로토콜의 이해</a:t>
            </a:r>
          </a:p>
        </p:txBody>
      </p:sp>
      <p:sp>
        <p:nvSpPr>
          <p:cNvPr id="1357" name="Text 1"/>
          <p:cNvSpPr txBox="1"/>
          <p:nvPr/>
        </p:nvSpPr>
        <p:spPr>
          <a:xfrm>
            <a:off x="793789" y="3815715"/>
            <a:ext cx="194311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HTTP와의 차이점</a:t>
            </a:r>
          </a:p>
        </p:txBody>
      </p:sp>
      <p:sp>
        <p:nvSpPr>
          <p:cNvPr id="1358" name="Text 2"/>
          <p:cNvSpPr txBox="1"/>
          <p:nvPr/>
        </p:nvSpPr>
        <p:spPr>
          <a:xfrm>
            <a:off x="793789" y="4396859"/>
            <a:ext cx="3978118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WebSocket은 지속적인 연결을 유지하며 양방향 통신이 가능합니다.</a:t>
            </a:r>
          </a:p>
        </p:txBody>
      </p:sp>
      <p:sp>
        <p:nvSpPr>
          <p:cNvPr id="1359" name="Text 3"/>
          <p:cNvSpPr txBox="1"/>
          <p:nvPr/>
        </p:nvSpPr>
        <p:spPr>
          <a:xfrm>
            <a:off x="5332927" y="3815715"/>
            <a:ext cx="101450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연결 과정</a:t>
            </a:r>
          </a:p>
        </p:txBody>
      </p:sp>
      <p:sp>
        <p:nvSpPr>
          <p:cNvPr id="1360" name="Text 4"/>
          <p:cNvSpPr txBox="1"/>
          <p:nvPr/>
        </p:nvSpPr>
        <p:spPr>
          <a:xfrm>
            <a:off x="5332927" y="4396859"/>
            <a:ext cx="3978118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클라이언트가 서버에 WebSocket 연결을 요청하고, 서버가 이를 승인하면 연결이 이루어집니다.</a:t>
            </a:r>
          </a:p>
        </p:txBody>
      </p:sp>
      <p:sp>
        <p:nvSpPr>
          <p:cNvPr id="1361" name="Text 5"/>
          <p:cNvSpPr txBox="1"/>
          <p:nvPr/>
        </p:nvSpPr>
        <p:spPr>
          <a:xfrm>
            <a:off x="9872067" y="3815715"/>
            <a:ext cx="148085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프로토콜 특성</a:t>
            </a:r>
          </a:p>
        </p:txBody>
      </p:sp>
      <p:sp>
        <p:nvSpPr>
          <p:cNvPr id="1362" name="Text 6"/>
          <p:cNvSpPr txBox="1"/>
          <p:nvPr/>
        </p:nvSpPr>
        <p:spPr>
          <a:xfrm>
            <a:off x="9872067" y="4396859"/>
            <a:ext cx="3978117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WebSocket은 HTTP 프로토콜을 기반으로 하지만 독자적인 프로토콜 규격을 가지고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5" name="Text 0"/>
          <p:cNvSpPr txBox="1"/>
          <p:nvPr/>
        </p:nvSpPr>
        <p:spPr>
          <a:xfrm>
            <a:off x="793789" y="1040130"/>
            <a:ext cx="643638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pc="-134" sz="44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Node.js와 WebSocket 연동</a:t>
            </a:r>
          </a:p>
        </p:txBody>
      </p:sp>
      <p:sp>
        <p:nvSpPr>
          <p:cNvPr id="1366" name="Shape 1"/>
          <p:cNvSpPr/>
          <p:nvPr/>
        </p:nvSpPr>
        <p:spPr>
          <a:xfrm>
            <a:off x="1118710" y="2089070"/>
            <a:ext cx="30481" cy="5100282"/>
          </a:xfrm>
          <a:prstGeom prst="roundRect">
            <a:avLst>
              <a:gd name="adj" fmla="val 50000"/>
            </a:avLst>
          </a:prstGeom>
          <a:solidFill>
            <a:srgbClr val="2A199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67" name="Shape 2"/>
          <p:cNvSpPr/>
          <p:nvPr/>
        </p:nvSpPr>
        <p:spPr>
          <a:xfrm>
            <a:off x="1358622" y="2584132"/>
            <a:ext cx="793791" cy="30481"/>
          </a:xfrm>
          <a:prstGeom prst="roundRect">
            <a:avLst>
              <a:gd name="adj" fmla="val 50000"/>
            </a:avLst>
          </a:prstGeom>
          <a:solidFill>
            <a:srgbClr val="2A199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68" name="Shape 3"/>
          <p:cNvSpPr/>
          <p:nvPr/>
        </p:nvSpPr>
        <p:spPr>
          <a:xfrm>
            <a:off x="878800" y="2344222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69" name="Text 4"/>
          <p:cNvSpPr txBox="1"/>
          <p:nvPr/>
        </p:nvSpPr>
        <p:spPr>
          <a:xfrm>
            <a:off x="1040800" y="2429231"/>
            <a:ext cx="18618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pc="-80" sz="26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70" name="Text 5"/>
          <p:cNvSpPr txBox="1"/>
          <p:nvPr/>
        </p:nvSpPr>
        <p:spPr>
          <a:xfrm>
            <a:off x="2381487" y="2315884"/>
            <a:ext cx="2508136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WebSocket 서버 구축</a:t>
            </a:r>
          </a:p>
        </p:txBody>
      </p:sp>
      <p:sp>
        <p:nvSpPr>
          <p:cNvPr id="1371" name="Text 6"/>
          <p:cNvSpPr txBox="1"/>
          <p:nvPr/>
        </p:nvSpPr>
        <p:spPr>
          <a:xfrm>
            <a:off x="2381487" y="2806302"/>
            <a:ext cx="5968724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Node.js와 WebSocket 라이브러리를 활용하여 WebSocket 서버를 구축합니다.</a:t>
            </a:r>
          </a:p>
        </p:txBody>
      </p:sp>
      <p:sp>
        <p:nvSpPr>
          <p:cNvPr id="1372" name="Shape 7"/>
          <p:cNvSpPr/>
          <p:nvPr/>
        </p:nvSpPr>
        <p:spPr>
          <a:xfrm>
            <a:off x="1358622" y="4480797"/>
            <a:ext cx="793791" cy="30481"/>
          </a:xfrm>
          <a:prstGeom prst="roundRect">
            <a:avLst>
              <a:gd name="adj" fmla="val 50000"/>
            </a:avLst>
          </a:prstGeom>
          <a:solidFill>
            <a:srgbClr val="2A199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73" name="Shape 8"/>
          <p:cNvSpPr/>
          <p:nvPr/>
        </p:nvSpPr>
        <p:spPr>
          <a:xfrm>
            <a:off x="878800" y="4240886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74" name="Text 9"/>
          <p:cNvSpPr txBox="1"/>
          <p:nvPr/>
        </p:nvSpPr>
        <p:spPr>
          <a:xfrm>
            <a:off x="1040860" y="4325897"/>
            <a:ext cx="18618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pc="-80" sz="26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75" name="Text 10"/>
          <p:cNvSpPr txBox="1"/>
          <p:nvPr/>
        </p:nvSpPr>
        <p:spPr>
          <a:xfrm>
            <a:off x="2381487" y="4212549"/>
            <a:ext cx="2249484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클라이언트 연결 관리</a:t>
            </a:r>
          </a:p>
        </p:txBody>
      </p:sp>
      <p:sp>
        <p:nvSpPr>
          <p:cNvPr id="1376" name="Text 11"/>
          <p:cNvSpPr txBox="1"/>
          <p:nvPr/>
        </p:nvSpPr>
        <p:spPr>
          <a:xfrm>
            <a:off x="2381487" y="4702969"/>
            <a:ext cx="5968724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클라이언트와의 연결을 관리하고 데이터를 실시간으로 송수신합니다.</a:t>
            </a:r>
          </a:p>
        </p:txBody>
      </p:sp>
      <p:sp>
        <p:nvSpPr>
          <p:cNvPr id="1377" name="Shape 12"/>
          <p:cNvSpPr/>
          <p:nvPr/>
        </p:nvSpPr>
        <p:spPr>
          <a:xfrm>
            <a:off x="1358622" y="6377463"/>
            <a:ext cx="793791" cy="30481"/>
          </a:xfrm>
          <a:prstGeom prst="roundRect">
            <a:avLst>
              <a:gd name="adj" fmla="val 50000"/>
            </a:avLst>
          </a:prstGeom>
          <a:solidFill>
            <a:srgbClr val="2A199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78" name="Shape 13"/>
          <p:cNvSpPr/>
          <p:nvPr/>
        </p:nvSpPr>
        <p:spPr>
          <a:xfrm>
            <a:off x="878800" y="6137552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79" name="Text 14"/>
          <p:cNvSpPr txBox="1"/>
          <p:nvPr/>
        </p:nvSpPr>
        <p:spPr>
          <a:xfrm>
            <a:off x="1040800" y="6222562"/>
            <a:ext cx="18618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pc="-80" sz="26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80" name="Text 15"/>
          <p:cNvSpPr txBox="1"/>
          <p:nvPr/>
        </p:nvSpPr>
        <p:spPr>
          <a:xfrm>
            <a:off x="2381487" y="6109215"/>
            <a:ext cx="1247679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이벤트 처리</a:t>
            </a:r>
          </a:p>
        </p:txBody>
      </p:sp>
      <p:sp>
        <p:nvSpPr>
          <p:cNvPr id="1381" name="Text 16"/>
          <p:cNvSpPr txBox="1"/>
          <p:nvPr/>
        </p:nvSpPr>
        <p:spPr>
          <a:xfrm>
            <a:off x="2381487" y="6599634"/>
            <a:ext cx="4574814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연결, 메시지 수신, 연결 종료 등의 이벤트를 처리합니다.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4" name="Text 0"/>
          <p:cNvSpPr txBox="1"/>
          <p:nvPr/>
        </p:nvSpPr>
        <p:spPr>
          <a:xfrm>
            <a:off x="793790" y="1791772"/>
            <a:ext cx="462450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pc="-134" sz="44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실시간 채팅 예제 구현</a:t>
            </a:r>
          </a:p>
        </p:txBody>
      </p:sp>
      <p:sp>
        <p:nvSpPr>
          <p:cNvPr id="1385" name="Shape 1"/>
          <p:cNvSpPr/>
          <p:nvPr/>
        </p:nvSpPr>
        <p:spPr>
          <a:xfrm>
            <a:off x="793790" y="2840712"/>
            <a:ext cx="3664864" cy="2047995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86" name="Text 2"/>
          <p:cNvSpPr txBox="1"/>
          <p:nvPr/>
        </p:nvSpPr>
        <p:spPr>
          <a:xfrm>
            <a:off x="1028223" y="3075146"/>
            <a:ext cx="148085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메시지 송수신</a:t>
            </a:r>
          </a:p>
        </p:txBody>
      </p:sp>
      <p:sp>
        <p:nvSpPr>
          <p:cNvPr id="1387" name="Text 3"/>
          <p:cNvSpPr txBox="1"/>
          <p:nvPr/>
        </p:nvSpPr>
        <p:spPr>
          <a:xfrm>
            <a:off x="1028223" y="3565564"/>
            <a:ext cx="3195996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클라이언트가 보낸 메시지를 실시간으로 다른 클라이언트들에게 전달합니다.</a:t>
            </a:r>
          </a:p>
        </p:txBody>
      </p:sp>
      <p:sp>
        <p:nvSpPr>
          <p:cNvPr id="1388" name="Shape 4"/>
          <p:cNvSpPr/>
          <p:nvPr/>
        </p:nvSpPr>
        <p:spPr>
          <a:xfrm>
            <a:off x="4685467" y="2840712"/>
            <a:ext cx="3664864" cy="2047995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89" name="Text 5"/>
          <p:cNvSpPr txBox="1"/>
          <p:nvPr/>
        </p:nvSpPr>
        <p:spPr>
          <a:xfrm>
            <a:off x="4919900" y="3075146"/>
            <a:ext cx="101450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연결 관리</a:t>
            </a:r>
          </a:p>
        </p:txBody>
      </p:sp>
      <p:sp>
        <p:nvSpPr>
          <p:cNvPr id="1390" name="Text 6"/>
          <p:cNvSpPr txBox="1"/>
          <p:nvPr/>
        </p:nvSpPr>
        <p:spPr>
          <a:xfrm>
            <a:off x="4919900" y="3565564"/>
            <a:ext cx="3195996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클라이언트의 연결 상태를 모니터링하고 연결이 끊기면 처리합니다.</a:t>
            </a:r>
          </a:p>
        </p:txBody>
      </p:sp>
      <p:sp>
        <p:nvSpPr>
          <p:cNvPr id="1391" name="Shape 7"/>
          <p:cNvSpPr/>
          <p:nvPr/>
        </p:nvSpPr>
        <p:spPr>
          <a:xfrm>
            <a:off x="793790" y="5115519"/>
            <a:ext cx="7556421" cy="1322190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92" name="Text 8"/>
          <p:cNvSpPr txBox="1"/>
          <p:nvPr/>
        </p:nvSpPr>
        <p:spPr>
          <a:xfrm>
            <a:off x="1028223" y="5349954"/>
            <a:ext cx="127688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UI 업데이트</a:t>
            </a:r>
          </a:p>
        </p:txBody>
      </p:sp>
      <p:sp>
        <p:nvSpPr>
          <p:cNvPr id="1393" name="Text 9"/>
          <p:cNvSpPr txBox="1"/>
          <p:nvPr/>
        </p:nvSpPr>
        <p:spPr>
          <a:xfrm>
            <a:off x="1028224" y="5840372"/>
            <a:ext cx="4717528" cy="3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실시간으로 채팅 내용을 사용자 인터페이스에 반영합니다.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6" name="Text 0"/>
          <p:cNvSpPr txBox="1"/>
          <p:nvPr/>
        </p:nvSpPr>
        <p:spPr>
          <a:xfrm>
            <a:off x="6280189" y="868561"/>
            <a:ext cx="569542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pc="-134" sz="44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실시간 통신 코드 구조 분석</a:t>
            </a:r>
          </a:p>
        </p:txBody>
      </p:sp>
      <p:pic>
        <p:nvPicPr>
          <p:cNvPr id="139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0189" y="1917501"/>
            <a:ext cx="1134071" cy="1814515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Text 1"/>
          <p:cNvSpPr txBox="1"/>
          <p:nvPr/>
        </p:nvSpPr>
        <p:spPr>
          <a:xfrm>
            <a:off x="7754422" y="2144316"/>
            <a:ext cx="101450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연결 설정</a:t>
            </a:r>
          </a:p>
        </p:txBody>
      </p:sp>
      <p:sp>
        <p:nvSpPr>
          <p:cNvPr id="1399" name="Text 2"/>
          <p:cNvSpPr txBox="1"/>
          <p:nvPr/>
        </p:nvSpPr>
        <p:spPr>
          <a:xfrm>
            <a:off x="7754422" y="2634733"/>
            <a:ext cx="4501272" cy="3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클라이언트와 서버 간 WebSocket 연결을 설정합니다.</a:t>
            </a:r>
          </a:p>
        </p:txBody>
      </p:sp>
      <p:pic>
        <p:nvPicPr>
          <p:cNvPr id="1400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0189" y="3732014"/>
            <a:ext cx="1134071" cy="181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ext 3"/>
          <p:cNvSpPr txBox="1"/>
          <p:nvPr/>
        </p:nvSpPr>
        <p:spPr>
          <a:xfrm>
            <a:off x="7754422" y="3958828"/>
            <a:ext cx="148085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이벤트 리스너</a:t>
            </a:r>
          </a:p>
        </p:txBody>
      </p:sp>
      <p:sp>
        <p:nvSpPr>
          <p:cNvPr id="1402" name="Text 4"/>
          <p:cNvSpPr txBox="1"/>
          <p:nvPr/>
        </p:nvSpPr>
        <p:spPr>
          <a:xfrm>
            <a:off x="7754422" y="4449247"/>
            <a:ext cx="4574813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연결, 메시지 수신, 연결 종료 등의 이벤트를 처리합니다.</a:t>
            </a:r>
          </a:p>
        </p:txBody>
      </p:sp>
      <p:pic>
        <p:nvPicPr>
          <p:cNvPr id="1403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80189" y="5546526"/>
            <a:ext cx="1134071" cy="1814515"/>
          </a:xfrm>
          <a:prstGeom prst="rect">
            <a:avLst/>
          </a:prstGeom>
          <a:ln w="12700">
            <a:miter lim="400000"/>
          </a:ln>
        </p:spPr>
      </p:pic>
      <p:sp>
        <p:nvSpPr>
          <p:cNvPr id="1404" name="Text 5"/>
          <p:cNvSpPr txBox="1"/>
          <p:nvPr/>
        </p:nvSpPr>
        <p:spPr>
          <a:xfrm>
            <a:off x="7754422" y="5773341"/>
            <a:ext cx="124767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데이터 처리</a:t>
            </a:r>
          </a:p>
        </p:txBody>
      </p:sp>
      <p:sp>
        <p:nvSpPr>
          <p:cNvPr id="1405" name="Text 6"/>
          <p:cNvSpPr txBox="1"/>
          <p:nvPr/>
        </p:nvSpPr>
        <p:spPr>
          <a:xfrm>
            <a:off x="7754422" y="6263759"/>
            <a:ext cx="4353165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수신한 메시지를 분석하고 적절한 응답을 전송합니다.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Text 0"/>
          <p:cNvSpPr txBox="1"/>
          <p:nvPr/>
        </p:nvSpPr>
        <p:spPr>
          <a:xfrm>
            <a:off x="793790" y="2721411"/>
            <a:ext cx="6351642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pc="-134" sz="44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실시간 애플리케이션의 확장성</a:t>
            </a:r>
          </a:p>
        </p:txBody>
      </p:sp>
      <p:sp>
        <p:nvSpPr>
          <p:cNvPr id="1408" name="Text 1"/>
          <p:cNvSpPr txBox="1"/>
          <p:nvPr/>
        </p:nvSpPr>
        <p:spPr>
          <a:xfrm>
            <a:off x="793789" y="3997166"/>
            <a:ext cx="101450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부하 분산</a:t>
            </a:r>
          </a:p>
        </p:txBody>
      </p:sp>
      <p:sp>
        <p:nvSpPr>
          <p:cNvPr id="1409" name="Text 2"/>
          <p:cNvSpPr txBox="1"/>
          <p:nvPr/>
        </p:nvSpPr>
        <p:spPr>
          <a:xfrm>
            <a:off x="793789" y="4578310"/>
            <a:ext cx="3978118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수많은 클라이언트 연결을 처리하기 위해 서버 간 부하 분산이 필요합니다.</a:t>
            </a:r>
          </a:p>
        </p:txBody>
      </p:sp>
      <p:sp>
        <p:nvSpPr>
          <p:cNvPr id="1410" name="Text 3"/>
          <p:cNvSpPr txBox="1"/>
          <p:nvPr/>
        </p:nvSpPr>
        <p:spPr>
          <a:xfrm>
            <a:off x="5332927" y="3997166"/>
            <a:ext cx="101450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메시지 큐</a:t>
            </a:r>
          </a:p>
        </p:txBody>
      </p:sp>
      <p:sp>
        <p:nvSpPr>
          <p:cNvPr id="1411" name="Text 4"/>
          <p:cNvSpPr txBox="1"/>
          <p:nvPr/>
        </p:nvSpPr>
        <p:spPr>
          <a:xfrm>
            <a:off x="5332927" y="4578310"/>
            <a:ext cx="3978118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실시간 메시지 처리를 위해 메시지 큐 시스템을 사용할 수 있습니다.</a:t>
            </a:r>
          </a:p>
        </p:txBody>
      </p:sp>
      <p:sp>
        <p:nvSpPr>
          <p:cNvPr id="1412" name="Text 5"/>
          <p:cNvSpPr txBox="1"/>
          <p:nvPr/>
        </p:nvSpPr>
        <p:spPr>
          <a:xfrm>
            <a:off x="9872067" y="3997166"/>
            <a:ext cx="124767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pc="-67" sz="2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데이터 저장</a:t>
            </a:r>
          </a:p>
        </p:txBody>
      </p:sp>
      <p:sp>
        <p:nvSpPr>
          <p:cNvPr id="1413" name="Text 6"/>
          <p:cNvSpPr txBox="1"/>
          <p:nvPr/>
        </p:nvSpPr>
        <p:spPr>
          <a:xfrm>
            <a:off x="9872067" y="4578310"/>
            <a:ext cx="3978117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실시간 데이터를 효과적으로 저장하고 관리하는 것이 중요합니다.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  <a:ln w="12700">
            <a:miter lim="400000"/>
          </a:ln>
        </p:spPr>
      </p:pic>
      <p:sp>
        <p:nvSpPr>
          <p:cNvPr id="1416" name="Text 0"/>
          <p:cNvSpPr txBox="1"/>
          <p:nvPr/>
        </p:nvSpPr>
        <p:spPr>
          <a:xfrm>
            <a:off x="760094" y="597218"/>
            <a:ext cx="632721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300"/>
              </a:lnSpc>
              <a:defRPr b="1" spc="-128" sz="4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실시간 통신의 활용 사례와 미래</a:t>
            </a:r>
          </a:p>
        </p:txBody>
      </p:sp>
      <p:pic>
        <p:nvPicPr>
          <p:cNvPr id="141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094" y="1601628"/>
            <a:ext cx="542926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418" name="Text 1"/>
          <p:cNvSpPr txBox="1"/>
          <p:nvPr/>
        </p:nvSpPr>
        <p:spPr>
          <a:xfrm>
            <a:off x="760094" y="2361724"/>
            <a:ext cx="968941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pc="-64" sz="21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화상 회의</a:t>
            </a:r>
          </a:p>
        </p:txBody>
      </p:sp>
      <p:sp>
        <p:nvSpPr>
          <p:cNvPr id="1419" name="Text 2"/>
          <p:cNvSpPr txBox="1"/>
          <p:nvPr/>
        </p:nvSpPr>
        <p:spPr>
          <a:xfrm>
            <a:off x="760095" y="2831306"/>
            <a:ext cx="4162404" cy="3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화상 회의 및 화상 통화 기능을 구현할 수 있습니다.</a:t>
            </a:r>
          </a:p>
        </p:txBody>
      </p:sp>
      <p:pic>
        <p:nvPicPr>
          <p:cNvPr id="1420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0094" y="3830241"/>
            <a:ext cx="542926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1" name="Text 3"/>
          <p:cNvSpPr txBox="1"/>
          <p:nvPr/>
        </p:nvSpPr>
        <p:spPr>
          <a:xfrm>
            <a:off x="760094" y="4590336"/>
            <a:ext cx="1191509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pc="-64" sz="21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실시간 게임</a:t>
            </a:r>
          </a:p>
        </p:txBody>
      </p:sp>
      <p:sp>
        <p:nvSpPr>
          <p:cNvPr id="1422" name="Text 4"/>
          <p:cNvSpPr txBox="1"/>
          <p:nvPr/>
        </p:nvSpPr>
        <p:spPr>
          <a:xfrm>
            <a:off x="760095" y="5059917"/>
            <a:ext cx="6169195" cy="339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다중 사용자가 실시간으로 상호작용하는 온라인 게임을 구축할 수 있습니다.</a:t>
            </a:r>
          </a:p>
        </p:txBody>
      </p:sp>
      <p:pic>
        <p:nvPicPr>
          <p:cNvPr id="1423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0094" y="6058853"/>
            <a:ext cx="542926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4" name="Text 5"/>
          <p:cNvSpPr txBox="1"/>
          <p:nvPr/>
        </p:nvSpPr>
        <p:spPr>
          <a:xfrm>
            <a:off x="760094" y="6818947"/>
            <a:ext cx="968941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pc="-64" sz="2100">
                <a:solidFill>
                  <a:srgbClr val="E5E0D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주식 거래</a:t>
            </a:r>
          </a:p>
        </p:txBody>
      </p:sp>
      <p:sp>
        <p:nvSpPr>
          <p:cNvPr id="1425" name="Text 6"/>
          <p:cNvSpPr txBox="1"/>
          <p:nvPr/>
        </p:nvSpPr>
        <p:spPr>
          <a:xfrm>
            <a:off x="760095" y="7288530"/>
            <a:ext cx="5074582" cy="3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실시간 주가 정보를 제공하고 빠른 거래를 지원할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Text 0"/>
          <p:cNvSpPr txBox="1"/>
          <p:nvPr/>
        </p:nvSpPr>
        <p:spPr>
          <a:xfrm>
            <a:off x="6324124" y="2312670"/>
            <a:ext cx="7468552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Node.js 애플리케이션의 성능 최적화</a:t>
            </a:r>
          </a:p>
        </p:txBody>
      </p:sp>
      <p:sp>
        <p:nvSpPr>
          <p:cNvPr id="1429" name="Text 1"/>
          <p:cNvSpPr txBox="1"/>
          <p:nvPr/>
        </p:nvSpPr>
        <p:spPr>
          <a:xfrm>
            <a:off x="6324124" y="4079676"/>
            <a:ext cx="7468552" cy="1135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성공적인 Node.js 애플리케이션은 고성능과 안정성이 필수입니다. 메모리 관리, 모니터링 도구 사용, 캐싱 및 비동기 처리 등을 통해 애플리케이션의 성능을 크게 향상시킬 수 있습니다.</a:t>
            </a:r>
          </a:p>
        </p:txBody>
      </p:sp>
      <p:sp>
        <p:nvSpPr>
          <p:cNvPr id="1430" name="Shape 2"/>
          <p:cNvSpPr/>
          <p:nvPr/>
        </p:nvSpPr>
        <p:spPr>
          <a:xfrm>
            <a:off x="6324124" y="5515807"/>
            <a:ext cx="382906" cy="382906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3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1744" y="5523427"/>
            <a:ext cx="367666" cy="367666"/>
          </a:xfrm>
          <a:prstGeom prst="rect">
            <a:avLst/>
          </a:prstGeom>
          <a:ln w="12700">
            <a:miter lim="400000"/>
          </a:ln>
        </p:spPr>
      </p:pic>
      <p:sp>
        <p:nvSpPr>
          <p:cNvPr id="1432" name="Text 3"/>
          <p:cNvSpPr txBox="1"/>
          <p:nvPr/>
        </p:nvSpPr>
        <p:spPr>
          <a:xfrm>
            <a:off x="6826687" y="5497948"/>
            <a:ext cx="1428509" cy="412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200"/>
              </a:lnSpc>
              <a:defRPr b="1" sz="23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작성자: 현욱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5" name="Text 0"/>
          <p:cNvSpPr txBox="1"/>
          <p:nvPr/>
        </p:nvSpPr>
        <p:spPr>
          <a:xfrm>
            <a:off x="837723" y="1486137"/>
            <a:ext cx="4673465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메모리 관리의 중요성</a:t>
            </a:r>
          </a:p>
        </p:txBody>
      </p:sp>
      <p:sp>
        <p:nvSpPr>
          <p:cNvPr id="1436" name="Shape 1"/>
          <p:cNvSpPr/>
          <p:nvPr/>
        </p:nvSpPr>
        <p:spPr>
          <a:xfrm>
            <a:off x="837723" y="2549127"/>
            <a:ext cx="3614620" cy="2168963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37" name="Text 2"/>
          <p:cNvSpPr txBox="1"/>
          <p:nvPr/>
        </p:nvSpPr>
        <p:spPr>
          <a:xfrm>
            <a:off x="1099899" y="2811303"/>
            <a:ext cx="1540413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메모리 최적화</a:t>
            </a:r>
          </a:p>
        </p:txBody>
      </p:sp>
      <p:sp>
        <p:nvSpPr>
          <p:cNvPr id="1438" name="Text 3"/>
          <p:cNvSpPr txBox="1"/>
          <p:nvPr/>
        </p:nvSpPr>
        <p:spPr>
          <a:xfrm>
            <a:off x="1099899" y="3306841"/>
            <a:ext cx="3090268" cy="1135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메모리 사용량 모니터링과 최적화로 메모리 누수와 과도한 사용을 방지합니다.</a:t>
            </a:r>
          </a:p>
        </p:txBody>
      </p:sp>
      <p:sp>
        <p:nvSpPr>
          <p:cNvPr id="1439" name="Shape 4"/>
          <p:cNvSpPr/>
          <p:nvPr/>
        </p:nvSpPr>
        <p:spPr>
          <a:xfrm>
            <a:off x="4691657" y="2549127"/>
            <a:ext cx="3614619" cy="2168963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40" name="Text 5"/>
          <p:cNvSpPr txBox="1"/>
          <p:nvPr/>
        </p:nvSpPr>
        <p:spPr>
          <a:xfrm>
            <a:off x="4953832" y="2811303"/>
            <a:ext cx="1540414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가비지 컬렉션</a:t>
            </a:r>
          </a:p>
        </p:txBody>
      </p:sp>
      <p:sp>
        <p:nvSpPr>
          <p:cNvPr id="1441" name="Text 6"/>
          <p:cNvSpPr txBox="1"/>
          <p:nvPr/>
        </p:nvSpPr>
        <p:spPr>
          <a:xfrm>
            <a:off x="4953832" y="3306841"/>
            <a:ext cx="3090268" cy="1135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V8 엔진의 가비지 컬렉션 정책을 이해하고 활용하여 메모리 관리를 효율화합니다.</a:t>
            </a:r>
          </a:p>
        </p:txBody>
      </p:sp>
      <p:sp>
        <p:nvSpPr>
          <p:cNvPr id="1442" name="Shape 7"/>
          <p:cNvSpPr/>
          <p:nvPr/>
        </p:nvSpPr>
        <p:spPr>
          <a:xfrm>
            <a:off x="837723" y="4957405"/>
            <a:ext cx="7468554" cy="1785939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43" name="Text 8"/>
          <p:cNvSpPr txBox="1"/>
          <p:nvPr/>
        </p:nvSpPr>
        <p:spPr>
          <a:xfrm>
            <a:off x="1099899" y="5219581"/>
            <a:ext cx="105705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버퍼 관리</a:t>
            </a:r>
          </a:p>
        </p:txBody>
      </p:sp>
      <p:sp>
        <p:nvSpPr>
          <p:cNvPr id="1444" name="Text 9"/>
          <p:cNvSpPr txBox="1"/>
          <p:nvPr/>
        </p:nvSpPr>
        <p:spPr>
          <a:xfrm>
            <a:off x="1099899" y="5715118"/>
            <a:ext cx="6944201" cy="37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버퍼 사용을 최소화하고 적절한 크기로 조정하여 메모리 사용을 줄입니다.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Text 0"/>
          <p:cNvSpPr txBox="1"/>
          <p:nvPr/>
        </p:nvSpPr>
        <p:spPr>
          <a:xfrm>
            <a:off x="793790" y="868561"/>
            <a:ext cx="710167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Node.js와 JavaScript의 관계</a:t>
            </a:r>
          </a:p>
        </p:txBody>
      </p:sp>
      <p:pic>
        <p:nvPicPr>
          <p:cNvPr id="79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90" y="1917501"/>
            <a:ext cx="1134071" cy="1814515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Text 1"/>
          <p:cNvSpPr txBox="1"/>
          <p:nvPr/>
        </p:nvSpPr>
        <p:spPr>
          <a:xfrm>
            <a:off x="2268021" y="2144316"/>
            <a:ext cx="19870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JavaScript 언어</a:t>
            </a:r>
          </a:p>
        </p:txBody>
      </p:sp>
      <p:sp>
        <p:nvSpPr>
          <p:cNvPr id="794" name="Text 2"/>
          <p:cNvSpPr txBox="1"/>
          <p:nvPr/>
        </p:nvSpPr>
        <p:spPr>
          <a:xfrm>
            <a:off x="2268021" y="2634733"/>
            <a:ext cx="3427447" cy="3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웹 브라우저에서 실행되는 스크립팅 언어</a:t>
            </a:r>
          </a:p>
        </p:txBody>
      </p:sp>
      <p:pic>
        <p:nvPicPr>
          <p:cNvPr id="795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90" y="3732014"/>
            <a:ext cx="1134071" cy="181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Text 3"/>
          <p:cNvSpPr txBox="1"/>
          <p:nvPr/>
        </p:nvSpPr>
        <p:spPr>
          <a:xfrm>
            <a:off x="2268021" y="3958828"/>
            <a:ext cx="182451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Node.js 런타임</a:t>
            </a:r>
          </a:p>
        </p:txBody>
      </p:sp>
      <p:sp>
        <p:nvSpPr>
          <p:cNvPr id="797" name="Text 4"/>
          <p:cNvSpPr txBox="1"/>
          <p:nvPr/>
        </p:nvSpPr>
        <p:spPr>
          <a:xfrm>
            <a:off x="2268021" y="4449247"/>
            <a:ext cx="5175579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JavaScript를 서버 사이드에서 실행할 수 있게 해주는 플랫폼</a:t>
            </a:r>
          </a:p>
        </p:txBody>
      </p:sp>
      <p:pic>
        <p:nvPicPr>
          <p:cNvPr id="798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790" y="5546526"/>
            <a:ext cx="1134071" cy="1814515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Text 5"/>
          <p:cNvSpPr txBox="1"/>
          <p:nvPr/>
        </p:nvSpPr>
        <p:spPr>
          <a:xfrm>
            <a:off x="2268021" y="5773341"/>
            <a:ext cx="18597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확장성 및 생태계</a:t>
            </a:r>
          </a:p>
        </p:txBody>
      </p:sp>
      <p:sp>
        <p:nvSpPr>
          <p:cNvPr id="800" name="Text 6"/>
          <p:cNvSpPr txBox="1"/>
          <p:nvPr/>
        </p:nvSpPr>
        <p:spPr>
          <a:xfrm>
            <a:off x="2268021" y="6263759"/>
            <a:ext cx="6082191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Node.js로 인해 JavaScript의 영역이 브라우저를 넘어 확장되었으며, 풍부한 생태계가 발전했습니다.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Text 0"/>
          <p:cNvSpPr txBox="1"/>
          <p:nvPr/>
        </p:nvSpPr>
        <p:spPr>
          <a:xfrm>
            <a:off x="6324124" y="1741289"/>
            <a:ext cx="546733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메모리 누수 식별 및 해결</a:t>
            </a:r>
          </a:p>
        </p:txBody>
      </p:sp>
      <p:sp>
        <p:nvSpPr>
          <p:cNvPr id="1448" name="Shape 1"/>
          <p:cNvSpPr/>
          <p:nvPr/>
        </p:nvSpPr>
        <p:spPr>
          <a:xfrm>
            <a:off x="6324124" y="3073479"/>
            <a:ext cx="538521" cy="538521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49" name="Text 2"/>
          <p:cNvSpPr txBox="1"/>
          <p:nvPr/>
        </p:nvSpPr>
        <p:spPr>
          <a:xfrm>
            <a:off x="6495212" y="3173729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50" name="Text 3"/>
          <p:cNvSpPr txBox="1"/>
          <p:nvPr/>
        </p:nvSpPr>
        <p:spPr>
          <a:xfrm>
            <a:off x="7101958" y="3073479"/>
            <a:ext cx="20237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메모리 프로파일링</a:t>
            </a:r>
          </a:p>
        </p:txBody>
      </p:sp>
      <p:sp>
        <p:nvSpPr>
          <p:cNvPr id="1451" name="Text 4"/>
          <p:cNvSpPr txBox="1"/>
          <p:nvPr/>
        </p:nvSpPr>
        <p:spPr>
          <a:xfrm>
            <a:off x="7101958" y="3569017"/>
            <a:ext cx="2836784" cy="1135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메모리 프로파일링 도구를 사용하여 메모리 사용량을 면밀히 모니터링합니다.</a:t>
            </a:r>
          </a:p>
        </p:txBody>
      </p:sp>
      <p:sp>
        <p:nvSpPr>
          <p:cNvPr id="1452" name="Shape 5"/>
          <p:cNvSpPr/>
          <p:nvPr/>
        </p:nvSpPr>
        <p:spPr>
          <a:xfrm>
            <a:off x="10178057" y="3073479"/>
            <a:ext cx="538521" cy="538521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53" name="Text 6"/>
          <p:cNvSpPr txBox="1"/>
          <p:nvPr/>
        </p:nvSpPr>
        <p:spPr>
          <a:xfrm>
            <a:off x="10349146" y="3173729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54" name="Text 7"/>
          <p:cNvSpPr txBox="1"/>
          <p:nvPr/>
        </p:nvSpPr>
        <p:spPr>
          <a:xfrm>
            <a:off x="10955893" y="3073479"/>
            <a:ext cx="161803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누수 원인 찾기</a:t>
            </a:r>
          </a:p>
        </p:txBody>
      </p:sp>
      <p:sp>
        <p:nvSpPr>
          <p:cNvPr id="1455" name="Text 8"/>
          <p:cNvSpPr txBox="1"/>
          <p:nvPr/>
        </p:nvSpPr>
        <p:spPr>
          <a:xfrm>
            <a:off x="10955893" y="3569017"/>
            <a:ext cx="2836784" cy="1135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메모리 누수의 원인을 파악하고 코드를 리팩토링하여 문제를 해결합니다.</a:t>
            </a:r>
          </a:p>
        </p:txBody>
      </p:sp>
      <p:sp>
        <p:nvSpPr>
          <p:cNvPr id="1456" name="Shape 9"/>
          <p:cNvSpPr/>
          <p:nvPr/>
        </p:nvSpPr>
        <p:spPr>
          <a:xfrm>
            <a:off x="6324124" y="5226606"/>
            <a:ext cx="538521" cy="538521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57" name="Text 10"/>
          <p:cNvSpPr txBox="1"/>
          <p:nvPr/>
        </p:nvSpPr>
        <p:spPr>
          <a:xfrm>
            <a:off x="6495212" y="5326855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58" name="Text 11"/>
          <p:cNvSpPr txBox="1"/>
          <p:nvPr/>
        </p:nvSpPr>
        <p:spPr>
          <a:xfrm>
            <a:off x="7101958" y="5226606"/>
            <a:ext cx="154041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지속적인 관리</a:t>
            </a:r>
          </a:p>
        </p:txBody>
      </p:sp>
      <p:sp>
        <p:nvSpPr>
          <p:cNvPr id="1459" name="Text 12"/>
          <p:cNvSpPr txBox="1"/>
          <p:nvPr/>
        </p:nvSpPr>
        <p:spPr>
          <a:xfrm>
            <a:off x="7101958" y="5722144"/>
            <a:ext cx="6690718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메모리 누수를 지속적으로 관리하고 모니터링하여 문제를 사전에 방지합니다.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Text 0"/>
          <p:cNvSpPr txBox="1"/>
          <p:nvPr/>
        </p:nvSpPr>
        <p:spPr>
          <a:xfrm>
            <a:off x="837723" y="2485787"/>
            <a:ext cx="6723398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Node.js 프로파일링 도구 활용</a:t>
            </a:r>
          </a:p>
        </p:txBody>
      </p:sp>
      <p:sp>
        <p:nvSpPr>
          <p:cNvPr id="1462" name="Text 1"/>
          <p:cNvSpPr txBox="1"/>
          <p:nvPr/>
        </p:nvSpPr>
        <p:spPr>
          <a:xfrm>
            <a:off x="837723" y="3788092"/>
            <a:ext cx="2186919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Node.js Inspector</a:t>
            </a:r>
          </a:p>
        </p:txBody>
      </p:sp>
      <p:sp>
        <p:nvSpPr>
          <p:cNvPr id="1463" name="Text 2"/>
          <p:cNvSpPr txBox="1"/>
          <p:nvPr/>
        </p:nvSpPr>
        <p:spPr>
          <a:xfrm>
            <a:off x="837723" y="4379357"/>
            <a:ext cx="3928588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V8 엔진 내장 프로파일링 도구로, CPU와 메모리 사용량을 분석할 수 있습니다.</a:t>
            </a:r>
          </a:p>
        </p:txBody>
      </p:sp>
      <p:sp>
        <p:nvSpPr>
          <p:cNvPr id="1464" name="Text 3"/>
          <p:cNvSpPr txBox="1"/>
          <p:nvPr/>
        </p:nvSpPr>
        <p:spPr>
          <a:xfrm>
            <a:off x="5357812" y="3788092"/>
            <a:ext cx="142082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APM 솔루션</a:t>
            </a:r>
          </a:p>
        </p:txBody>
      </p:sp>
      <p:sp>
        <p:nvSpPr>
          <p:cNvPr id="1465" name="Text 4"/>
          <p:cNvSpPr txBox="1"/>
          <p:nvPr/>
        </p:nvSpPr>
        <p:spPr>
          <a:xfrm>
            <a:off x="5357812" y="4379357"/>
            <a:ext cx="3928588" cy="1135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Application Performance Monitoring 솔루션을 사용하여 애플리케이션 전반의 성능을 모니터링할 수 있습니다.</a:t>
            </a:r>
          </a:p>
        </p:txBody>
      </p:sp>
      <p:sp>
        <p:nvSpPr>
          <p:cNvPr id="1466" name="Text 5"/>
          <p:cNvSpPr txBox="1"/>
          <p:nvPr/>
        </p:nvSpPr>
        <p:spPr>
          <a:xfrm>
            <a:off x="9877900" y="3788092"/>
            <a:ext cx="975185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Clinic.js</a:t>
            </a:r>
          </a:p>
        </p:txBody>
      </p:sp>
      <p:sp>
        <p:nvSpPr>
          <p:cNvPr id="1467" name="Text 6"/>
          <p:cNvSpPr txBox="1"/>
          <p:nvPr/>
        </p:nvSpPr>
        <p:spPr>
          <a:xfrm>
            <a:off x="9877900" y="4379357"/>
            <a:ext cx="3928588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진단 및 문제 해결을 도와주는 오픈소스 프로파일링 툴킷입니다.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451379"/>
          </a:xfrm>
          <a:prstGeom prst="rect">
            <a:avLst/>
          </a:prstGeom>
          <a:ln w="12700">
            <a:miter lim="400000"/>
          </a:ln>
        </p:spPr>
      </p:pic>
      <p:sp>
        <p:nvSpPr>
          <p:cNvPr id="1470" name="Text 0"/>
          <p:cNvSpPr txBox="1"/>
          <p:nvPr/>
        </p:nvSpPr>
        <p:spPr>
          <a:xfrm>
            <a:off x="686395" y="3302794"/>
            <a:ext cx="4871058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500"/>
              </a:lnSpc>
              <a:defRPr sz="36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캐싱을 통한 응답 시간 단축</a:t>
            </a:r>
          </a:p>
        </p:txBody>
      </p:sp>
      <p:sp>
        <p:nvSpPr>
          <p:cNvPr id="1471" name="Shape 1"/>
          <p:cNvSpPr/>
          <p:nvPr/>
        </p:nvSpPr>
        <p:spPr>
          <a:xfrm>
            <a:off x="686395" y="5775959"/>
            <a:ext cx="13257610" cy="22861"/>
          </a:xfrm>
          <a:prstGeom prst="roundRect">
            <a:avLst>
              <a:gd name="adj" fmla="val 50000"/>
            </a:avLst>
          </a:prstGeom>
          <a:solidFill>
            <a:srgbClr val="000000">
              <a:alpha val="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72" name="Shape 2"/>
          <p:cNvSpPr/>
          <p:nvPr/>
        </p:nvSpPr>
        <p:spPr>
          <a:xfrm>
            <a:off x="3940254" y="5089564"/>
            <a:ext cx="22861" cy="686396"/>
          </a:xfrm>
          <a:prstGeom prst="roundRect">
            <a:avLst>
              <a:gd name="adj" fmla="val 50000"/>
            </a:avLst>
          </a:prstGeom>
          <a:solidFill>
            <a:srgbClr val="2D4DF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73" name="Shape 3"/>
          <p:cNvSpPr/>
          <p:nvPr/>
        </p:nvSpPr>
        <p:spPr>
          <a:xfrm>
            <a:off x="3731062" y="5555336"/>
            <a:ext cx="441247" cy="441247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74" name="Text 4"/>
          <p:cNvSpPr txBox="1"/>
          <p:nvPr/>
        </p:nvSpPr>
        <p:spPr>
          <a:xfrm>
            <a:off x="3871112" y="5637490"/>
            <a:ext cx="161026" cy="27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2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75" name="Text 5"/>
          <p:cNvSpPr txBox="1"/>
          <p:nvPr/>
        </p:nvSpPr>
        <p:spPr>
          <a:xfrm>
            <a:off x="3176039" y="4173735"/>
            <a:ext cx="1551291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200"/>
              </a:lnSpc>
              <a:defRPr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in-memory 캐싱</a:t>
            </a:r>
          </a:p>
        </p:txBody>
      </p:sp>
      <p:sp>
        <p:nvSpPr>
          <p:cNvPr id="1476" name="Text 6"/>
          <p:cNvSpPr txBox="1"/>
          <p:nvPr/>
        </p:nvSpPr>
        <p:spPr>
          <a:xfrm>
            <a:off x="1249818" y="4579739"/>
            <a:ext cx="5403851" cy="30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15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자주 사용되는 데이터를 메모리에 저장하여 빠른 응답 시간을 제공합니다.</a:t>
            </a:r>
          </a:p>
        </p:txBody>
      </p:sp>
      <p:sp>
        <p:nvSpPr>
          <p:cNvPr id="1477" name="Shape 7"/>
          <p:cNvSpPr/>
          <p:nvPr/>
        </p:nvSpPr>
        <p:spPr>
          <a:xfrm>
            <a:off x="7303651" y="5775959"/>
            <a:ext cx="22861" cy="686396"/>
          </a:xfrm>
          <a:prstGeom prst="roundRect">
            <a:avLst>
              <a:gd name="adj" fmla="val 50000"/>
            </a:avLst>
          </a:prstGeom>
          <a:solidFill>
            <a:srgbClr val="018CE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78" name="Shape 8"/>
          <p:cNvSpPr/>
          <p:nvPr/>
        </p:nvSpPr>
        <p:spPr>
          <a:xfrm>
            <a:off x="7094457" y="5555336"/>
            <a:ext cx="441247" cy="441247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79" name="Text 9"/>
          <p:cNvSpPr txBox="1"/>
          <p:nvPr/>
        </p:nvSpPr>
        <p:spPr>
          <a:xfrm>
            <a:off x="7234508" y="5637490"/>
            <a:ext cx="161026" cy="27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2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80" name="Text 10"/>
          <p:cNvSpPr txBox="1"/>
          <p:nvPr/>
        </p:nvSpPr>
        <p:spPr>
          <a:xfrm>
            <a:off x="6831604" y="6658450"/>
            <a:ext cx="966954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200"/>
              </a:lnSpc>
              <a:defRPr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CDN 활용</a:t>
            </a:r>
          </a:p>
        </p:txBody>
      </p:sp>
      <p:sp>
        <p:nvSpPr>
          <p:cNvPr id="1481" name="Text 11"/>
          <p:cNvSpPr txBox="1"/>
          <p:nvPr/>
        </p:nvSpPr>
        <p:spPr>
          <a:xfrm>
            <a:off x="4566352" y="7064454"/>
            <a:ext cx="5497577" cy="30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15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정적 콘텐츠 배포를 위해 CDN(Content Delivery Network)을 사용합니다.</a:t>
            </a:r>
          </a:p>
        </p:txBody>
      </p:sp>
      <p:sp>
        <p:nvSpPr>
          <p:cNvPr id="1482" name="Shape 12"/>
          <p:cNvSpPr/>
          <p:nvPr/>
        </p:nvSpPr>
        <p:spPr>
          <a:xfrm>
            <a:off x="10667166" y="5089564"/>
            <a:ext cx="22861" cy="686396"/>
          </a:xfrm>
          <a:prstGeom prst="roundRect">
            <a:avLst>
              <a:gd name="adj" fmla="val 50000"/>
            </a:avLst>
          </a:prstGeom>
          <a:solidFill>
            <a:srgbClr val="DA33B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3" name="Shape 13"/>
          <p:cNvSpPr/>
          <p:nvPr/>
        </p:nvSpPr>
        <p:spPr>
          <a:xfrm>
            <a:off x="10457974" y="5555336"/>
            <a:ext cx="441247" cy="441247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84" name="Text 14"/>
          <p:cNvSpPr txBox="1"/>
          <p:nvPr/>
        </p:nvSpPr>
        <p:spPr>
          <a:xfrm>
            <a:off x="10598024" y="5637490"/>
            <a:ext cx="161027" cy="27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2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85" name="Text 15"/>
          <p:cNvSpPr txBox="1"/>
          <p:nvPr/>
        </p:nvSpPr>
        <p:spPr>
          <a:xfrm>
            <a:off x="9916647" y="4173735"/>
            <a:ext cx="1523899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200"/>
              </a:lnSpc>
              <a:defRPr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서버 사이드 캐싱</a:t>
            </a:r>
          </a:p>
        </p:txBody>
      </p:sp>
      <p:sp>
        <p:nvSpPr>
          <p:cNvPr id="1486" name="Text 16"/>
          <p:cNvSpPr txBox="1"/>
          <p:nvPr/>
        </p:nvSpPr>
        <p:spPr>
          <a:xfrm>
            <a:off x="8439491" y="4579739"/>
            <a:ext cx="4478211" cy="30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15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데이터베이스 질의 결과를 캐싱하여 중복 질의를 방지합니다.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9" name="Text 0"/>
          <p:cNvSpPr txBox="1"/>
          <p:nvPr/>
        </p:nvSpPr>
        <p:spPr>
          <a:xfrm>
            <a:off x="6223753" y="748783"/>
            <a:ext cx="5936402" cy="63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3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비동기 처리로 I/O 부하 줄이기</a:t>
            </a:r>
          </a:p>
        </p:txBody>
      </p:sp>
      <p:pic>
        <p:nvPicPr>
          <p:cNvPr id="149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753" y="1684496"/>
            <a:ext cx="526734" cy="5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91" name="Text 1"/>
          <p:cNvSpPr txBox="1"/>
          <p:nvPr/>
        </p:nvSpPr>
        <p:spPr>
          <a:xfrm>
            <a:off x="6223753" y="2421850"/>
            <a:ext cx="1027688" cy="316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비동기 I/O</a:t>
            </a:r>
          </a:p>
        </p:txBody>
      </p:sp>
      <p:sp>
        <p:nvSpPr>
          <p:cNvPr id="1492" name="Text 2"/>
          <p:cNvSpPr txBox="1"/>
          <p:nvPr/>
        </p:nvSpPr>
        <p:spPr>
          <a:xfrm>
            <a:off x="6223753" y="2857975"/>
            <a:ext cx="5451756" cy="3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I/O 작업을 비동기적으로 처리하여 서버 리소스 사용을 최소화합니다.</a:t>
            </a:r>
          </a:p>
        </p:txBody>
      </p:sp>
      <p:pic>
        <p:nvPicPr>
          <p:cNvPr id="1493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3753" y="3827264"/>
            <a:ext cx="526734" cy="5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94" name="Text 3"/>
          <p:cNvSpPr txBox="1"/>
          <p:nvPr/>
        </p:nvSpPr>
        <p:spPr>
          <a:xfrm>
            <a:off x="6223753" y="4564617"/>
            <a:ext cx="1123365" cy="31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이벤트 루프</a:t>
            </a:r>
          </a:p>
        </p:txBody>
      </p:sp>
      <p:sp>
        <p:nvSpPr>
          <p:cNvPr id="1495" name="Text 4"/>
          <p:cNvSpPr txBox="1"/>
          <p:nvPr/>
        </p:nvSpPr>
        <p:spPr>
          <a:xfrm>
            <a:off x="6223753" y="5000743"/>
            <a:ext cx="5330242" cy="3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이벤트 루프를 활용하여 I/O 작업을 효율적으로 관리할 수 있습니다.</a:t>
            </a:r>
          </a:p>
        </p:txBody>
      </p:sp>
      <p:pic>
        <p:nvPicPr>
          <p:cNvPr id="1496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3753" y="5970032"/>
            <a:ext cx="526734" cy="5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97" name="Text 5"/>
          <p:cNvSpPr txBox="1"/>
          <p:nvPr/>
        </p:nvSpPr>
        <p:spPr>
          <a:xfrm>
            <a:off x="6223753" y="6707385"/>
            <a:ext cx="2265463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Promise/Async-await</a:t>
            </a:r>
          </a:p>
        </p:txBody>
      </p:sp>
      <p:sp>
        <p:nvSpPr>
          <p:cNvPr id="1498" name="Text 6"/>
          <p:cNvSpPr txBox="1"/>
          <p:nvPr/>
        </p:nvSpPr>
        <p:spPr>
          <a:xfrm>
            <a:off x="6223753" y="7143512"/>
            <a:ext cx="6862370" cy="32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Promise와 Async/Await을 사용하여 비동기 코드를 보다 간결하게 작성할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1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50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3" name="Text 1"/>
          <p:cNvSpPr txBox="1"/>
          <p:nvPr/>
        </p:nvSpPr>
        <p:spPr>
          <a:xfrm>
            <a:off x="837723" y="710802"/>
            <a:ext cx="5640188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로드 밸런싱과 클러스터링</a:t>
            </a:r>
          </a:p>
        </p:txBody>
      </p:sp>
      <p:pic>
        <p:nvPicPr>
          <p:cNvPr id="1504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23" y="1773793"/>
            <a:ext cx="1196817" cy="19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05" name="Text 2"/>
          <p:cNvSpPr txBox="1"/>
          <p:nvPr/>
        </p:nvSpPr>
        <p:spPr>
          <a:xfrm>
            <a:off x="2393513" y="2013108"/>
            <a:ext cx="1057051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수평 확장</a:t>
            </a:r>
          </a:p>
        </p:txBody>
      </p:sp>
      <p:sp>
        <p:nvSpPr>
          <p:cNvPr id="1506" name="Text 3"/>
          <p:cNvSpPr txBox="1"/>
          <p:nvPr/>
        </p:nvSpPr>
        <p:spPr>
          <a:xfrm>
            <a:off x="2393513" y="2508647"/>
            <a:ext cx="5302047" cy="373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여러 개의 Node.js 프로세스를 실행하여 부하를 분산합니다.</a:t>
            </a:r>
          </a:p>
        </p:txBody>
      </p:sp>
      <p:pic>
        <p:nvPicPr>
          <p:cNvPr id="1507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7723" y="3688793"/>
            <a:ext cx="1196817" cy="19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08" name="Text 4"/>
          <p:cNvSpPr txBox="1"/>
          <p:nvPr/>
        </p:nvSpPr>
        <p:spPr>
          <a:xfrm>
            <a:off x="2393513" y="3928109"/>
            <a:ext cx="1298732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로드 밸런서</a:t>
            </a:r>
          </a:p>
        </p:txBody>
      </p:sp>
      <p:sp>
        <p:nvSpPr>
          <p:cNvPr id="1509" name="Text 5"/>
          <p:cNvSpPr txBox="1"/>
          <p:nvPr/>
        </p:nvSpPr>
        <p:spPr>
          <a:xfrm>
            <a:off x="2393513" y="4423647"/>
            <a:ext cx="5912764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로드 밸런서를 사용하여 클라이언트 요청을 효율적으로 분산합니다.</a:t>
            </a:r>
          </a:p>
        </p:txBody>
      </p:sp>
      <p:pic>
        <p:nvPicPr>
          <p:cNvPr id="1510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7723" y="5603795"/>
            <a:ext cx="1196817" cy="19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11" name="Text 6"/>
          <p:cNvSpPr txBox="1"/>
          <p:nvPr/>
        </p:nvSpPr>
        <p:spPr>
          <a:xfrm>
            <a:off x="2393513" y="5843111"/>
            <a:ext cx="122110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클러스터링</a:t>
            </a:r>
          </a:p>
        </p:txBody>
      </p:sp>
      <p:sp>
        <p:nvSpPr>
          <p:cNvPr id="1512" name="Text 7"/>
          <p:cNvSpPr txBox="1"/>
          <p:nvPr/>
        </p:nvSpPr>
        <p:spPr>
          <a:xfrm>
            <a:off x="2393513" y="6338649"/>
            <a:ext cx="5912764" cy="373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클러스터링을 통해 CPU 코어를 효과적으로 활용할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Text 0"/>
          <p:cNvSpPr txBox="1"/>
          <p:nvPr/>
        </p:nvSpPr>
        <p:spPr>
          <a:xfrm>
            <a:off x="837723" y="712946"/>
            <a:ext cx="6917418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성능 최적화의 핵심 요소와 결론</a:t>
            </a:r>
          </a:p>
        </p:txBody>
      </p:sp>
      <p:sp>
        <p:nvSpPr>
          <p:cNvPr id="1516" name="Shape 1"/>
          <p:cNvSpPr/>
          <p:nvPr/>
        </p:nvSpPr>
        <p:spPr>
          <a:xfrm>
            <a:off x="837723" y="1775935"/>
            <a:ext cx="7468554" cy="5740600"/>
          </a:xfrm>
          <a:prstGeom prst="roundRect">
            <a:avLst>
              <a:gd name="adj" fmla="val 6255"/>
            </a:avLst>
          </a:prstGeom>
          <a:ln w="7620">
            <a:solidFill>
              <a:srgbClr val="000000">
                <a:alpha val="8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17" name="Shape 2"/>
          <p:cNvSpPr/>
          <p:nvPr/>
        </p:nvSpPr>
        <p:spPr>
          <a:xfrm>
            <a:off x="845344" y="1783556"/>
            <a:ext cx="7453311" cy="1068468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18" name="Text 3"/>
          <p:cNvSpPr txBox="1"/>
          <p:nvPr/>
        </p:nvSpPr>
        <p:spPr>
          <a:xfrm>
            <a:off x="1084658" y="1934766"/>
            <a:ext cx="1062433" cy="373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메모리 관리</a:t>
            </a:r>
          </a:p>
        </p:txBody>
      </p:sp>
      <p:sp>
        <p:nvSpPr>
          <p:cNvPr id="1519" name="Text 4"/>
          <p:cNvSpPr txBox="1"/>
          <p:nvPr/>
        </p:nvSpPr>
        <p:spPr>
          <a:xfrm>
            <a:off x="4815125" y="1934766"/>
            <a:ext cx="3244216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메모리 누수 방지와 최적화된 사용이 중요합니다.</a:t>
            </a:r>
          </a:p>
        </p:txBody>
      </p:sp>
      <p:sp>
        <p:nvSpPr>
          <p:cNvPr id="1520" name="Shape 5"/>
          <p:cNvSpPr/>
          <p:nvPr/>
        </p:nvSpPr>
        <p:spPr>
          <a:xfrm>
            <a:off x="845344" y="2852023"/>
            <a:ext cx="7453311" cy="1451492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1" name="Text 6"/>
          <p:cNvSpPr txBox="1"/>
          <p:nvPr/>
        </p:nvSpPr>
        <p:spPr>
          <a:xfrm>
            <a:off x="1084658" y="3003232"/>
            <a:ext cx="1260172" cy="37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모니터링 도구</a:t>
            </a:r>
          </a:p>
        </p:txBody>
      </p:sp>
      <p:sp>
        <p:nvSpPr>
          <p:cNvPr id="1522" name="Text 7"/>
          <p:cNvSpPr txBox="1"/>
          <p:nvPr/>
        </p:nvSpPr>
        <p:spPr>
          <a:xfrm>
            <a:off x="4815125" y="3003232"/>
            <a:ext cx="3244216" cy="75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프로파일링 도구를 사용하여 성능 문제를 신속히 찾아내야 합니다.</a:t>
            </a:r>
          </a:p>
        </p:txBody>
      </p:sp>
      <p:sp>
        <p:nvSpPr>
          <p:cNvPr id="1523" name="Shape 8"/>
          <p:cNvSpPr/>
          <p:nvPr/>
        </p:nvSpPr>
        <p:spPr>
          <a:xfrm>
            <a:off x="845344" y="4303514"/>
            <a:ext cx="7453311" cy="1068468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4" name="Text 9"/>
          <p:cNvSpPr txBox="1"/>
          <p:nvPr/>
        </p:nvSpPr>
        <p:spPr>
          <a:xfrm>
            <a:off x="1084658" y="4454723"/>
            <a:ext cx="864694" cy="373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캐싱 전략</a:t>
            </a:r>
          </a:p>
        </p:txBody>
      </p:sp>
      <p:sp>
        <p:nvSpPr>
          <p:cNvPr id="1525" name="Text 10"/>
          <p:cNvSpPr txBox="1"/>
          <p:nvPr/>
        </p:nvSpPr>
        <p:spPr>
          <a:xfrm>
            <a:off x="4815125" y="4454723"/>
            <a:ext cx="3244216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캐싱을 통해 응답 시간을 크게 단축할 수 있습니다.</a:t>
            </a:r>
          </a:p>
        </p:txBody>
      </p:sp>
      <p:sp>
        <p:nvSpPr>
          <p:cNvPr id="1526" name="Shape 11"/>
          <p:cNvSpPr/>
          <p:nvPr/>
        </p:nvSpPr>
        <p:spPr>
          <a:xfrm>
            <a:off x="845344" y="5371981"/>
            <a:ext cx="7453311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7" name="Text 12"/>
          <p:cNvSpPr txBox="1"/>
          <p:nvPr/>
        </p:nvSpPr>
        <p:spPr>
          <a:xfrm>
            <a:off x="1084658" y="5523190"/>
            <a:ext cx="1062433" cy="373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비동기 처리</a:t>
            </a:r>
          </a:p>
        </p:txBody>
      </p:sp>
      <p:sp>
        <p:nvSpPr>
          <p:cNvPr id="1528" name="Text 13"/>
          <p:cNvSpPr txBox="1"/>
          <p:nvPr/>
        </p:nvSpPr>
        <p:spPr>
          <a:xfrm>
            <a:off x="4815125" y="5523190"/>
            <a:ext cx="3244216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I/O 부하를 줄이기 위해 비동기 프로그래밍이 필수적입니다.</a:t>
            </a:r>
          </a:p>
        </p:txBody>
      </p:sp>
      <p:sp>
        <p:nvSpPr>
          <p:cNvPr id="1529" name="Shape 14"/>
          <p:cNvSpPr/>
          <p:nvPr/>
        </p:nvSpPr>
        <p:spPr>
          <a:xfrm>
            <a:off x="845344" y="6440447"/>
            <a:ext cx="7453311" cy="1068468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30" name="Text 15"/>
          <p:cNvSpPr txBox="1"/>
          <p:nvPr/>
        </p:nvSpPr>
        <p:spPr>
          <a:xfrm>
            <a:off x="1084658" y="6591657"/>
            <a:ext cx="1062433" cy="373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확장성 확보</a:t>
            </a:r>
          </a:p>
        </p:txBody>
      </p:sp>
      <p:sp>
        <p:nvSpPr>
          <p:cNvPr id="1531" name="Text 16"/>
          <p:cNvSpPr txBox="1"/>
          <p:nvPr/>
        </p:nvSpPr>
        <p:spPr>
          <a:xfrm>
            <a:off x="4815125" y="6591657"/>
            <a:ext cx="3244216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로드 밸런싱과 클러스터링으로 수평 확장성을 높일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4" name="Text 0"/>
          <p:cNvSpPr txBox="1"/>
          <p:nvPr/>
        </p:nvSpPr>
        <p:spPr>
          <a:xfrm>
            <a:off x="863797" y="1720929"/>
            <a:ext cx="7416404" cy="2152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300"/>
              </a:lnSpc>
              <a:defRPr sz="67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Node.js 애플리케이션의 보안 강화 방법</a:t>
            </a:r>
          </a:p>
        </p:txBody>
      </p:sp>
      <p:sp>
        <p:nvSpPr>
          <p:cNvPr id="1535" name="Text 1"/>
          <p:cNvSpPr txBox="1"/>
          <p:nvPr/>
        </p:nvSpPr>
        <p:spPr>
          <a:xfrm>
            <a:off x="863797" y="4219931"/>
            <a:ext cx="7416404" cy="1568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Node.js는 강력한 JavaScript 런타임 환경을 제공하지만, 보안은 항상 주요 관심사입니다. 다행히도 다양한 방법으로 Node.js 애플리케이션의 보안을 강화할 수 있습니다. 이 프레젠테이션에서는 데이터 입력 검증, SQL 인젝션 방지, 안전한 인증 등 핵심 보안 기술을 살펴보겠습니다.</a:t>
            </a:r>
          </a:p>
        </p:txBody>
      </p:sp>
      <p:sp>
        <p:nvSpPr>
          <p:cNvPr id="1536" name="Shape 2"/>
          <p:cNvSpPr/>
          <p:nvPr/>
        </p:nvSpPr>
        <p:spPr>
          <a:xfrm>
            <a:off x="863797" y="6095286"/>
            <a:ext cx="394931" cy="394931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53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418" y="6102906"/>
            <a:ext cx="379691" cy="379691"/>
          </a:xfrm>
          <a:prstGeom prst="rect">
            <a:avLst/>
          </a:prstGeom>
          <a:ln w="12700">
            <a:miter lim="400000"/>
          </a:ln>
        </p:spPr>
      </p:pic>
      <p:sp>
        <p:nvSpPr>
          <p:cNvPr id="1538" name="Text 3"/>
          <p:cNvSpPr txBox="1"/>
          <p:nvPr/>
        </p:nvSpPr>
        <p:spPr>
          <a:xfrm>
            <a:off x="1382078" y="6076831"/>
            <a:ext cx="1517145" cy="43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b="1" sz="2400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작성자: 현욱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1" name="Text 0"/>
          <p:cNvSpPr txBox="1"/>
          <p:nvPr/>
        </p:nvSpPr>
        <p:spPr>
          <a:xfrm>
            <a:off x="863798" y="1622465"/>
            <a:ext cx="6321144" cy="79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데이터 입력 검증의 중요성</a:t>
            </a:r>
          </a:p>
        </p:txBody>
      </p:sp>
      <p:sp>
        <p:nvSpPr>
          <p:cNvPr id="1542" name="Shape 1"/>
          <p:cNvSpPr/>
          <p:nvPr/>
        </p:nvSpPr>
        <p:spPr>
          <a:xfrm>
            <a:off x="863797" y="3041570"/>
            <a:ext cx="555309" cy="5553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43" name="Text 2"/>
          <p:cNvSpPr txBox="1"/>
          <p:nvPr/>
        </p:nvSpPr>
        <p:spPr>
          <a:xfrm>
            <a:off x="1032686" y="3134081"/>
            <a:ext cx="217532" cy="37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44" name="Text 3"/>
          <p:cNvSpPr txBox="1"/>
          <p:nvPr/>
        </p:nvSpPr>
        <p:spPr>
          <a:xfrm>
            <a:off x="1665922" y="3041570"/>
            <a:ext cx="2027632" cy="3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입력 데이터 방어</a:t>
            </a:r>
          </a:p>
        </p:txBody>
      </p:sp>
      <p:sp>
        <p:nvSpPr>
          <p:cNvPr id="1545" name="Text 4"/>
          <p:cNvSpPr txBox="1"/>
          <p:nvPr/>
        </p:nvSpPr>
        <p:spPr>
          <a:xfrm>
            <a:off x="1665922" y="3575089"/>
            <a:ext cx="2782730" cy="117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모든 사용자 입력은 철저히 검증하여 악의적인 데이터 주입을 방지해야 합니다.</a:t>
            </a:r>
          </a:p>
        </p:txBody>
      </p:sp>
      <p:sp>
        <p:nvSpPr>
          <p:cNvPr id="1546" name="Shape 5"/>
          <p:cNvSpPr/>
          <p:nvPr/>
        </p:nvSpPr>
        <p:spPr>
          <a:xfrm>
            <a:off x="4695468" y="3041570"/>
            <a:ext cx="555309" cy="5553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47" name="Text 6"/>
          <p:cNvSpPr txBox="1"/>
          <p:nvPr/>
        </p:nvSpPr>
        <p:spPr>
          <a:xfrm>
            <a:off x="4864355" y="3134081"/>
            <a:ext cx="217532" cy="37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48" name="Text 7"/>
          <p:cNvSpPr txBox="1"/>
          <p:nvPr/>
        </p:nvSpPr>
        <p:spPr>
          <a:xfrm>
            <a:off x="5497591" y="3041570"/>
            <a:ext cx="2206601" cy="3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화이트리스트 방식</a:t>
            </a:r>
          </a:p>
        </p:txBody>
      </p:sp>
      <p:sp>
        <p:nvSpPr>
          <p:cNvPr id="1549" name="Text 8"/>
          <p:cNvSpPr txBox="1"/>
          <p:nvPr/>
        </p:nvSpPr>
        <p:spPr>
          <a:xfrm>
            <a:off x="5497591" y="3575089"/>
            <a:ext cx="2782730" cy="117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허용되는 데이터 유형과 범위를 명시적으로 정의하는 것이 중요합니다.</a:t>
            </a:r>
          </a:p>
        </p:txBody>
      </p:sp>
      <p:sp>
        <p:nvSpPr>
          <p:cNvPr id="1550" name="Shape 9"/>
          <p:cNvSpPr/>
          <p:nvPr/>
        </p:nvSpPr>
        <p:spPr>
          <a:xfrm>
            <a:off x="863797" y="5283994"/>
            <a:ext cx="555309" cy="5553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51" name="Text 10"/>
          <p:cNvSpPr txBox="1"/>
          <p:nvPr/>
        </p:nvSpPr>
        <p:spPr>
          <a:xfrm>
            <a:off x="1032686" y="5376505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52" name="Text 11"/>
          <p:cNvSpPr txBox="1"/>
          <p:nvPr/>
        </p:nvSpPr>
        <p:spPr>
          <a:xfrm>
            <a:off x="1665922" y="5283994"/>
            <a:ext cx="255493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보안 라이브러리 활용</a:t>
            </a:r>
          </a:p>
        </p:txBody>
      </p:sp>
      <p:sp>
        <p:nvSpPr>
          <p:cNvPr id="1553" name="Text 12"/>
          <p:cNvSpPr txBox="1"/>
          <p:nvPr/>
        </p:nvSpPr>
        <p:spPr>
          <a:xfrm>
            <a:off x="1665922" y="5817513"/>
            <a:ext cx="6614280" cy="78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데이터 검증을 위한 전문 라이브러리를 사용하면 더 안전하고 효율적입니다.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Text 0"/>
          <p:cNvSpPr txBox="1"/>
          <p:nvPr/>
        </p:nvSpPr>
        <p:spPr>
          <a:xfrm>
            <a:off x="863797" y="2401253"/>
            <a:ext cx="5409400" cy="79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SQL 인젝션 방지 기술</a:t>
            </a:r>
          </a:p>
        </p:txBody>
      </p:sp>
      <p:sp>
        <p:nvSpPr>
          <p:cNvPr id="1556" name="Text 1"/>
          <p:cNvSpPr txBox="1"/>
          <p:nvPr/>
        </p:nvSpPr>
        <p:spPr>
          <a:xfrm>
            <a:off x="863797" y="3789521"/>
            <a:ext cx="2503191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Query Sanitization</a:t>
            </a:r>
          </a:p>
        </p:txBody>
      </p:sp>
      <p:sp>
        <p:nvSpPr>
          <p:cNvPr id="1557" name="Text 2"/>
          <p:cNvSpPr txBox="1"/>
          <p:nvPr/>
        </p:nvSpPr>
        <p:spPr>
          <a:xfrm>
            <a:off x="863797" y="4421861"/>
            <a:ext cx="3898941" cy="78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모든 사용자 입력을 안전하게 처리하여 SQL 인젝션 공격을 차단합니다.</a:t>
            </a:r>
          </a:p>
        </p:txBody>
      </p:sp>
      <p:sp>
        <p:nvSpPr>
          <p:cNvPr id="1558" name="Text 3"/>
          <p:cNvSpPr txBox="1"/>
          <p:nvPr/>
        </p:nvSpPr>
        <p:spPr>
          <a:xfrm>
            <a:off x="5372575" y="3789521"/>
            <a:ext cx="2892972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Prepared Statements</a:t>
            </a:r>
          </a:p>
        </p:txBody>
      </p:sp>
      <p:sp>
        <p:nvSpPr>
          <p:cNvPr id="1559" name="Text 4"/>
          <p:cNvSpPr txBox="1"/>
          <p:nvPr/>
        </p:nvSpPr>
        <p:spPr>
          <a:xfrm>
            <a:off x="5372575" y="4421861"/>
            <a:ext cx="3898941" cy="78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데이터와 쿼리를 분리함으로써 SQL 인젝션에 취약하지 않습니다.</a:t>
            </a:r>
          </a:p>
        </p:txBody>
      </p:sp>
      <p:sp>
        <p:nvSpPr>
          <p:cNvPr id="1560" name="Text 5"/>
          <p:cNvSpPr txBox="1"/>
          <p:nvPr/>
        </p:nvSpPr>
        <p:spPr>
          <a:xfrm>
            <a:off x="9881354" y="3789521"/>
            <a:ext cx="13357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ORM 사용</a:t>
            </a:r>
          </a:p>
        </p:txBody>
      </p:sp>
      <p:sp>
        <p:nvSpPr>
          <p:cNvPr id="1561" name="Text 6"/>
          <p:cNvSpPr txBox="1"/>
          <p:nvPr/>
        </p:nvSpPr>
        <p:spPr>
          <a:xfrm>
            <a:off x="9881354" y="4421861"/>
            <a:ext cx="3898941" cy="117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Object-Relational Mapping 라이브러리를 활용하면 SQL 안전성을 높일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301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4" name="Text 0"/>
          <p:cNvSpPr txBox="1"/>
          <p:nvPr/>
        </p:nvSpPr>
        <p:spPr>
          <a:xfrm>
            <a:off x="6328409" y="661630"/>
            <a:ext cx="6871875" cy="77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900"/>
              </a:lnSpc>
              <a:defRPr sz="47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안전한 인증 및 인가 프로세스</a:t>
            </a:r>
          </a:p>
        </p:txBody>
      </p:sp>
      <p:sp>
        <p:nvSpPr>
          <p:cNvPr id="1565" name="Shape 1"/>
          <p:cNvSpPr/>
          <p:nvPr/>
        </p:nvSpPr>
        <p:spPr>
          <a:xfrm>
            <a:off x="6674047" y="1774388"/>
            <a:ext cx="30481" cy="5794177"/>
          </a:xfrm>
          <a:prstGeom prst="roundRect">
            <a:avLst>
              <a:gd name="adj" fmla="val 50000"/>
            </a:avLst>
          </a:prstGeom>
          <a:solidFill>
            <a:srgbClr val="194A9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66" name="Shape 2"/>
          <p:cNvSpPr/>
          <p:nvPr/>
        </p:nvSpPr>
        <p:spPr>
          <a:xfrm>
            <a:off x="6929438" y="2300407"/>
            <a:ext cx="842011" cy="30481"/>
          </a:xfrm>
          <a:prstGeom prst="roundRect">
            <a:avLst>
              <a:gd name="adj" fmla="val 50000"/>
            </a:avLst>
          </a:prstGeom>
          <a:solidFill>
            <a:srgbClr val="194A9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67" name="Shape 3"/>
          <p:cNvSpPr/>
          <p:nvPr/>
        </p:nvSpPr>
        <p:spPr>
          <a:xfrm>
            <a:off x="6418658" y="2045018"/>
            <a:ext cx="541259" cy="54125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68" name="Text 4"/>
          <p:cNvSpPr txBox="1"/>
          <p:nvPr/>
        </p:nvSpPr>
        <p:spPr>
          <a:xfrm>
            <a:off x="6584054" y="2135147"/>
            <a:ext cx="210469" cy="36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2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69" name="Text 5"/>
          <p:cNvSpPr txBox="1"/>
          <p:nvPr/>
        </p:nvSpPr>
        <p:spPr>
          <a:xfrm>
            <a:off x="8012548" y="2014895"/>
            <a:ext cx="1862522" cy="382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강력한 비밀번호</a:t>
            </a:r>
          </a:p>
        </p:txBody>
      </p:sp>
      <p:sp>
        <p:nvSpPr>
          <p:cNvPr id="1570" name="Text 6"/>
          <p:cNvSpPr txBox="1"/>
          <p:nvPr/>
        </p:nvSpPr>
        <p:spPr>
          <a:xfrm>
            <a:off x="8012548" y="2535078"/>
            <a:ext cx="5775843" cy="75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무차별 공격을 막기 위해 복잡한 비밀번호 정책을 적용해야 합니다.</a:t>
            </a:r>
          </a:p>
        </p:txBody>
      </p:sp>
      <p:sp>
        <p:nvSpPr>
          <p:cNvPr id="1571" name="Shape 7"/>
          <p:cNvSpPr/>
          <p:nvPr/>
        </p:nvSpPr>
        <p:spPr>
          <a:xfrm>
            <a:off x="6929438" y="4311967"/>
            <a:ext cx="842011" cy="30481"/>
          </a:xfrm>
          <a:prstGeom prst="roundRect">
            <a:avLst>
              <a:gd name="adj" fmla="val 50000"/>
            </a:avLst>
          </a:prstGeom>
          <a:solidFill>
            <a:srgbClr val="194A9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2" name="Shape 8"/>
          <p:cNvSpPr/>
          <p:nvPr/>
        </p:nvSpPr>
        <p:spPr>
          <a:xfrm>
            <a:off x="6418658" y="4056577"/>
            <a:ext cx="541259" cy="54125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73" name="Text 9"/>
          <p:cNvSpPr txBox="1"/>
          <p:nvPr/>
        </p:nvSpPr>
        <p:spPr>
          <a:xfrm>
            <a:off x="6583995" y="4146708"/>
            <a:ext cx="210468" cy="36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2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74" name="Text 10"/>
          <p:cNvSpPr txBox="1"/>
          <p:nvPr/>
        </p:nvSpPr>
        <p:spPr>
          <a:xfrm>
            <a:off x="8012548" y="4026456"/>
            <a:ext cx="1266974" cy="382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2단계 인증</a:t>
            </a:r>
          </a:p>
        </p:txBody>
      </p:sp>
      <p:sp>
        <p:nvSpPr>
          <p:cNvPr id="1575" name="Text 11"/>
          <p:cNvSpPr txBox="1"/>
          <p:nvPr/>
        </p:nvSpPr>
        <p:spPr>
          <a:xfrm>
            <a:off x="8012548" y="4546639"/>
            <a:ext cx="5775843" cy="75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SMS, 이메일, 인증 앱 등 추가 인증 수단을 사용하여 보안을 강화합니다.</a:t>
            </a:r>
          </a:p>
        </p:txBody>
      </p:sp>
      <p:sp>
        <p:nvSpPr>
          <p:cNvPr id="1576" name="Shape 12"/>
          <p:cNvSpPr/>
          <p:nvPr/>
        </p:nvSpPr>
        <p:spPr>
          <a:xfrm>
            <a:off x="6929438" y="6323527"/>
            <a:ext cx="842011" cy="30481"/>
          </a:xfrm>
          <a:prstGeom prst="roundRect">
            <a:avLst>
              <a:gd name="adj" fmla="val 50000"/>
            </a:avLst>
          </a:prstGeom>
          <a:solidFill>
            <a:srgbClr val="194A9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7" name="Shape 13"/>
          <p:cNvSpPr/>
          <p:nvPr/>
        </p:nvSpPr>
        <p:spPr>
          <a:xfrm>
            <a:off x="6418658" y="6068138"/>
            <a:ext cx="541259" cy="54125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78" name="Text 14"/>
          <p:cNvSpPr txBox="1"/>
          <p:nvPr/>
        </p:nvSpPr>
        <p:spPr>
          <a:xfrm>
            <a:off x="6584053" y="6158269"/>
            <a:ext cx="210469" cy="36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2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79" name="Text 15"/>
          <p:cNvSpPr txBox="1"/>
          <p:nvPr/>
        </p:nvSpPr>
        <p:spPr>
          <a:xfrm>
            <a:off x="8012548" y="6038017"/>
            <a:ext cx="1691010" cy="382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최소 권한 원칙</a:t>
            </a:r>
          </a:p>
        </p:txBody>
      </p:sp>
      <p:sp>
        <p:nvSpPr>
          <p:cNvPr id="1580" name="Text 16"/>
          <p:cNvSpPr txBox="1"/>
          <p:nvPr/>
        </p:nvSpPr>
        <p:spPr>
          <a:xfrm>
            <a:off x="8012548" y="6558201"/>
            <a:ext cx="5775843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사용자에게 필요한 최소한의 권한만 부여하여 불필요한 접근을 제한합니다.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ext 0"/>
          <p:cNvSpPr txBox="1"/>
          <p:nvPr/>
        </p:nvSpPr>
        <p:spPr>
          <a:xfrm>
            <a:off x="793790" y="858678"/>
            <a:ext cx="6846999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Node.js를 활용한 백엔드 개발</a:t>
            </a:r>
          </a:p>
        </p:txBody>
      </p:sp>
      <p:sp>
        <p:nvSpPr>
          <p:cNvPr id="804" name="Shape 1"/>
          <p:cNvSpPr/>
          <p:nvPr/>
        </p:nvSpPr>
        <p:spPr>
          <a:xfrm>
            <a:off x="1118710" y="1907619"/>
            <a:ext cx="30481" cy="5463183"/>
          </a:xfrm>
          <a:prstGeom prst="roundRect">
            <a:avLst>
              <a:gd name="adj" fmla="val 50000"/>
            </a:avLst>
          </a:prstGeom>
          <a:solidFill>
            <a:srgbClr val="B8C3D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5" name="Shape 2"/>
          <p:cNvSpPr/>
          <p:nvPr/>
        </p:nvSpPr>
        <p:spPr>
          <a:xfrm>
            <a:off x="1358622" y="2402681"/>
            <a:ext cx="793791" cy="30481"/>
          </a:xfrm>
          <a:prstGeom prst="roundRect">
            <a:avLst>
              <a:gd name="adj" fmla="val 50000"/>
            </a:avLst>
          </a:prstGeom>
          <a:solidFill>
            <a:srgbClr val="B8C3D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6" name="Shape 3"/>
          <p:cNvSpPr/>
          <p:nvPr/>
        </p:nvSpPr>
        <p:spPr>
          <a:xfrm>
            <a:off x="878800" y="2162769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07" name="Text 4"/>
          <p:cNvSpPr txBox="1"/>
          <p:nvPr/>
        </p:nvSpPr>
        <p:spPr>
          <a:xfrm>
            <a:off x="1035780" y="2247781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08" name="Text 5"/>
          <p:cNvSpPr txBox="1"/>
          <p:nvPr/>
        </p:nvSpPr>
        <p:spPr>
          <a:xfrm>
            <a:off x="2381487" y="2134433"/>
            <a:ext cx="137635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웹 서버 구축</a:t>
            </a:r>
          </a:p>
        </p:txBody>
      </p:sp>
      <p:sp>
        <p:nvSpPr>
          <p:cNvPr id="809" name="Text 6"/>
          <p:cNvSpPr txBox="1"/>
          <p:nvPr/>
        </p:nvSpPr>
        <p:spPr>
          <a:xfrm>
            <a:off x="2381487" y="2624851"/>
            <a:ext cx="5968724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Node.js의 내장 HTTP 모듈을 사용하여 간단한 웹 서버를 만들 수 있습니다.</a:t>
            </a:r>
          </a:p>
        </p:txBody>
      </p:sp>
      <p:sp>
        <p:nvSpPr>
          <p:cNvPr id="810" name="Shape 7"/>
          <p:cNvSpPr/>
          <p:nvPr/>
        </p:nvSpPr>
        <p:spPr>
          <a:xfrm>
            <a:off x="1358622" y="4299346"/>
            <a:ext cx="793791" cy="30481"/>
          </a:xfrm>
          <a:prstGeom prst="roundRect">
            <a:avLst>
              <a:gd name="adj" fmla="val 50000"/>
            </a:avLst>
          </a:prstGeom>
          <a:solidFill>
            <a:srgbClr val="B8C3D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1" name="Shape 8"/>
          <p:cNvSpPr/>
          <p:nvPr/>
        </p:nvSpPr>
        <p:spPr>
          <a:xfrm>
            <a:off x="878800" y="405943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12" name="Text 9"/>
          <p:cNvSpPr txBox="1"/>
          <p:nvPr/>
        </p:nvSpPr>
        <p:spPr>
          <a:xfrm>
            <a:off x="1035780" y="4144447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13" name="Text 10"/>
          <p:cNvSpPr txBox="1"/>
          <p:nvPr/>
        </p:nvSpPr>
        <p:spPr>
          <a:xfrm>
            <a:off x="2381487" y="4031098"/>
            <a:ext cx="1039447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API 개발</a:t>
            </a:r>
          </a:p>
        </p:txBody>
      </p:sp>
      <p:sp>
        <p:nvSpPr>
          <p:cNvPr id="814" name="Text 11"/>
          <p:cNvSpPr txBox="1"/>
          <p:nvPr/>
        </p:nvSpPr>
        <p:spPr>
          <a:xfrm>
            <a:off x="2381487" y="4521517"/>
            <a:ext cx="596872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Express.js 등의 프레임워크를 활용하여 RESTful API와 GraphQL API를 빠르게 구현할 수 있습니다.</a:t>
            </a:r>
          </a:p>
        </p:txBody>
      </p:sp>
      <p:sp>
        <p:nvSpPr>
          <p:cNvPr id="815" name="Shape 12"/>
          <p:cNvSpPr/>
          <p:nvPr/>
        </p:nvSpPr>
        <p:spPr>
          <a:xfrm>
            <a:off x="1358622" y="6196012"/>
            <a:ext cx="793791" cy="30481"/>
          </a:xfrm>
          <a:prstGeom prst="roundRect">
            <a:avLst>
              <a:gd name="adj" fmla="val 50000"/>
            </a:avLst>
          </a:prstGeom>
          <a:solidFill>
            <a:srgbClr val="B8C3D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6" name="Shape 13"/>
          <p:cNvSpPr/>
          <p:nvPr/>
        </p:nvSpPr>
        <p:spPr>
          <a:xfrm>
            <a:off x="878800" y="5956101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17" name="Text 14"/>
          <p:cNvSpPr txBox="1"/>
          <p:nvPr/>
        </p:nvSpPr>
        <p:spPr>
          <a:xfrm>
            <a:off x="1035721" y="6041111"/>
            <a:ext cx="19634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18" name="Text 15"/>
          <p:cNvSpPr txBox="1"/>
          <p:nvPr/>
        </p:nvSpPr>
        <p:spPr>
          <a:xfrm>
            <a:off x="2381487" y="5927764"/>
            <a:ext cx="2023776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데이터베이스 연동</a:t>
            </a:r>
          </a:p>
        </p:txBody>
      </p:sp>
      <p:sp>
        <p:nvSpPr>
          <p:cNvPr id="819" name="Text 16"/>
          <p:cNvSpPr txBox="1"/>
          <p:nvPr/>
        </p:nvSpPr>
        <p:spPr>
          <a:xfrm>
            <a:off x="2381487" y="6418183"/>
            <a:ext cx="596872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MongoDB, MySQL, PostgreSQL 등 다양한 데이터베이스와 통합할 수 있는 패키지가 풍부합니다.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3" name="Text 0"/>
          <p:cNvSpPr txBox="1"/>
          <p:nvPr/>
        </p:nvSpPr>
        <p:spPr>
          <a:xfrm>
            <a:off x="863797" y="1178599"/>
            <a:ext cx="5266537" cy="7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민감 데이터 보호 전략</a:t>
            </a:r>
          </a:p>
        </p:txBody>
      </p:sp>
      <p:sp>
        <p:nvSpPr>
          <p:cNvPr id="1584" name="Shape 1"/>
          <p:cNvSpPr/>
          <p:nvPr/>
        </p:nvSpPr>
        <p:spPr>
          <a:xfrm>
            <a:off x="863797" y="2320051"/>
            <a:ext cx="3584854" cy="2242068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85" name="Text 2"/>
          <p:cNvSpPr txBox="1"/>
          <p:nvPr/>
        </p:nvSpPr>
        <p:spPr>
          <a:xfrm>
            <a:off x="1125854" y="2582108"/>
            <a:ext cx="167929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데이터 암호화</a:t>
            </a:r>
          </a:p>
        </p:txBody>
      </p:sp>
      <p:sp>
        <p:nvSpPr>
          <p:cNvPr id="1586" name="Text 3"/>
          <p:cNvSpPr txBox="1"/>
          <p:nvPr/>
        </p:nvSpPr>
        <p:spPr>
          <a:xfrm>
            <a:off x="1125854" y="3115628"/>
            <a:ext cx="3060742" cy="1174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중요한 데이터는 송수신 및 저장 시 암호화하여 기밀성을 보장합니다.</a:t>
            </a:r>
          </a:p>
        </p:txBody>
      </p:sp>
      <p:sp>
        <p:nvSpPr>
          <p:cNvPr id="1587" name="Shape 4"/>
          <p:cNvSpPr/>
          <p:nvPr/>
        </p:nvSpPr>
        <p:spPr>
          <a:xfrm>
            <a:off x="4695468" y="2320051"/>
            <a:ext cx="3584853" cy="2242068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88" name="Text 5"/>
          <p:cNvSpPr txBox="1"/>
          <p:nvPr/>
        </p:nvSpPr>
        <p:spPr>
          <a:xfrm>
            <a:off x="4957524" y="2582108"/>
            <a:ext cx="11519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접근 제어</a:t>
            </a:r>
          </a:p>
        </p:txBody>
      </p:sp>
      <p:sp>
        <p:nvSpPr>
          <p:cNvPr id="1589" name="Text 6"/>
          <p:cNvSpPr txBox="1"/>
          <p:nvPr/>
        </p:nvSpPr>
        <p:spPr>
          <a:xfrm>
            <a:off x="4957524" y="3115628"/>
            <a:ext cx="3060741" cy="1174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사용자 권한에 따라 데이터 접근을 엄격히 제한하고 모니터링합니다.</a:t>
            </a:r>
          </a:p>
        </p:txBody>
      </p:sp>
      <p:sp>
        <p:nvSpPr>
          <p:cNvPr id="1590" name="Shape 7"/>
          <p:cNvSpPr/>
          <p:nvPr/>
        </p:nvSpPr>
        <p:spPr>
          <a:xfrm>
            <a:off x="863797" y="4808933"/>
            <a:ext cx="3584854" cy="2242068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91" name="Text 8"/>
          <p:cNvSpPr txBox="1"/>
          <p:nvPr/>
        </p:nvSpPr>
        <p:spPr>
          <a:xfrm>
            <a:off x="1125854" y="5070990"/>
            <a:ext cx="1500328" cy="3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백업 및 복구</a:t>
            </a:r>
          </a:p>
        </p:txBody>
      </p:sp>
      <p:sp>
        <p:nvSpPr>
          <p:cNvPr id="1592" name="Text 9"/>
          <p:cNvSpPr txBox="1"/>
          <p:nvPr/>
        </p:nvSpPr>
        <p:spPr>
          <a:xfrm>
            <a:off x="1125854" y="5604509"/>
            <a:ext cx="3060742" cy="1174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정기적인 백업으로 데이터 손실을 방지하고 신속한 복구가 가능합니다.</a:t>
            </a:r>
          </a:p>
        </p:txBody>
      </p:sp>
      <p:sp>
        <p:nvSpPr>
          <p:cNvPr id="1593" name="Shape 10"/>
          <p:cNvSpPr/>
          <p:nvPr/>
        </p:nvSpPr>
        <p:spPr>
          <a:xfrm>
            <a:off x="4695468" y="4808933"/>
            <a:ext cx="3584853" cy="2242068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94" name="Text 11"/>
          <p:cNvSpPr txBox="1"/>
          <p:nvPr/>
        </p:nvSpPr>
        <p:spPr>
          <a:xfrm>
            <a:off x="4957524" y="5070990"/>
            <a:ext cx="1500327" cy="3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교육 및 정책</a:t>
            </a:r>
          </a:p>
        </p:txBody>
      </p:sp>
      <p:sp>
        <p:nvSpPr>
          <p:cNvPr id="1595" name="Text 12"/>
          <p:cNvSpPr txBox="1"/>
          <p:nvPr/>
        </p:nvSpPr>
        <p:spPr>
          <a:xfrm>
            <a:off x="4957524" y="5604509"/>
            <a:ext cx="3060741" cy="78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데이터 보호에 대한 직원 교육과 명확한 보안 정책이 필요합니다.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8" name="Text 0"/>
          <p:cNvSpPr txBox="1"/>
          <p:nvPr/>
        </p:nvSpPr>
        <p:spPr>
          <a:xfrm>
            <a:off x="738306" y="696396"/>
            <a:ext cx="6752380" cy="674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sz="41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보안 취약점 모니터링과 업데이트</a:t>
            </a:r>
          </a:p>
        </p:txBody>
      </p:sp>
      <p:pic>
        <p:nvPicPr>
          <p:cNvPr id="159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307" y="1671995"/>
            <a:ext cx="527329" cy="5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1600" name="Text 1"/>
          <p:cNvSpPr txBox="1"/>
          <p:nvPr/>
        </p:nvSpPr>
        <p:spPr>
          <a:xfrm>
            <a:off x="738307" y="2410181"/>
            <a:ext cx="1621240" cy="330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취약점 모니터링</a:t>
            </a:r>
          </a:p>
        </p:txBody>
      </p:sp>
      <p:sp>
        <p:nvSpPr>
          <p:cNvPr id="1601" name="Text 2"/>
          <p:cNvSpPr txBox="1"/>
          <p:nvPr/>
        </p:nvSpPr>
        <p:spPr>
          <a:xfrm>
            <a:off x="738307" y="2866311"/>
            <a:ext cx="6929351" cy="32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CVE, NVD 등의 공개 데이터베이스를 통해 보안 취약점을 지속적으로 모니터링합니다.</a:t>
            </a:r>
          </a:p>
        </p:txBody>
      </p:sp>
      <p:pic>
        <p:nvPicPr>
          <p:cNvPr id="160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8307" y="3836670"/>
            <a:ext cx="527329" cy="5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1603" name="Text 3"/>
          <p:cNvSpPr txBox="1"/>
          <p:nvPr/>
        </p:nvSpPr>
        <p:spPr>
          <a:xfrm>
            <a:off x="738307" y="4574857"/>
            <a:ext cx="1621240" cy="330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신속한 업데이트</a:t>
            </a:r>
          </a:p>
        </p:txBody>
      </p:sp>
      <p:sp>
        <p:nvSpPr>
          <p:cNvPr id="1604" name="Text 4"/>
          <p:cNvSpPr txBox="1"/>
          <p:nvPr/>
        </p:nvSpPr>
        <p:spPr>
          <a:xfrm>
            <a:off x="738307" y="5030985"/>
            <a:ext cx="4682776" cy="3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발견된 취약점은 즉시 패치하여 악용을 방지할 수 있습니다.</a:t>
            </a:r>
          </a:p>
        </p:txBody>
      </p:sp>
      <p:pic>
        <p:nvPicPr>
          <p:cNvPr id="160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8307" y="6001344"/>
            <a:ext cx="527329" cy="5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1606" name="Text 5"/>
          <p:cNvSpPr txBox="1"/>
          <p:nvPr/>
        </p:nvSpPr>
        <p:spPr>
          <a:xfrm>
            <a:off x="738307" y="6739532"/>
            <a:ext cx="147209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정기 보안 감사</a:t>
            </a:r>
          </a:p>
        </p:txBody>
      </p:sp>
      <p:sp>
        <p:nvSpPr>
          <p:cNvPr id="1607" name="Text 6"/>
          <p:cNvSpPr txBox="1"/>
          <p:nvPr/>
        </p:nvSpPr>
        <p:spPr>
          <a:xfrm>
            <a:off x="738307" y="7195660"/>
            <a:ext cx="5850295" cy="32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전문가를 통한 정기적인 보안 감사로 잠재적인 약점을 검출할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32220"/>
          </a:xfrm>
          <a:prstGeom prst="rect">
            <a:avLst/>
          </a:prstGeom>
          <a:ln w="12700">
            <a:miter lim="400000"/>
          </a:ln>
        </p:spPr>
      </p:pic>
      <p:sp>
        <p:nvSpPr>
          <p:cNvPr id="1610" name="Text 0"/>
          <p:cNvSpPr txBox="1"/>
          <p:nvPr/>
        </p:nvSpPr>
        <p:spPr>
          <a:xfrm>
            <a:off x="6330672" y="663415"/>
            <a:ext cx="6355556" cy="77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900"/>
              </a:lnSpc>
              <a:defRPr sz="47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로깅 및 감사 메커니즘 구현</a:t>
            </a:r>
          </a:p>
        </p:txBody>
      </p:sp>
      <p:pic>
        <p:nvPicPr>
          <p:cNvPr id="161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0672" y="1779151"/>
            <a:ext cx="1206223" cy="1929885"/>
          </a:xfrm>
          <a:prstGeom prst="rect">
            <a:avLst/>
          </a:prstGeom>
          <a:ln w="12700">
            <a:miter lim="400000"/>
          </a:ln>
        </p:spPr>
      </p:pic>
      <p:sp>
        <p:nvSpPr>
          <p:cNvPr id="1612" name="Text 1"/>
          <p:cNvSpPr txBox="1"/>
          <p:nvPr/>
        </p:nvSpPr>
        <p:spPr>
          <a:xfrm>
            <a:off x="7898724" y="2020372"/>
            <a:ext cx="1104522" cy="382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로그 수집</a:t>
            </a:r>
          </a:p>
        </p:txBody>
      </p:sp>
      <p:sp>
        <p:nvSpPr>
          <p:cNvPr id="1613" name="Text 2"/>
          <p:cNvSpPr txBox="1"/>
          <p:nvPr/>
        </p:nvSpPr>
        <p:spPr>
          <a:xfrm>
            <a:off x="7898724" y="2541983"/>
            <a:ext cx="5887404" cy="75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애플리케이션 활동, 보안 이벤트, 에러 등을 체계적으로 기록합니다.</a:t>
            </a:r>
          </a:p>
        </p:txBody>
      </p:sp>
      <p:pic>
        <p:nvPicPr>
          <p:cNvPr id="1614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0672" y="3709034"/>
            <a:ext cx="1206223" cy="1929885"/>
          </a:xfrm>
          <a:prstGeom prst="rect">
            <a:avLst/>
          </a:prstGeom>
          <a:ln w="12700">
            <a:miter lim="400000"/>
          </a:ln>
        </p:spPr>
      </p:pic>
      <p:sp>
        <p:nvSpPr>
          <p:cNvPr id="1615" name="Text 3"/>
          <p:cNvSpPr txBox="1"/>
          <p:nvPr/>
        </p:nvSpPr>
        <p:spPr>
          <a:xfrm>
            <a:off x="7898724" y="3950256"/>
            <a:ext cx="1104522" cy="382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로그 분석</a:t>
            </a:r>
          </a:p>
        </p:txBody>
      </p:sp>
      <p:sp>
        <p:nvSpPr>
          <p:cNvPr id="1616" name="Text 4"/>
          <p:cNvSpPr txBox="1"/>
          <p:nvPr/>
        </p:nvSpPr>
        <p:spPr>
          <a:xfrm>
            <a:off x="7898724" y="4471868"/>
            <a:ext cx="5887404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로그 데이터를 분석하여 이상 징후를 탐지하고 대응 조치를 수립합니다.</a:t>
            </a:r>
          </a:p>
        </p:txBody>
      </p:sp>
      <p:pic>
        <p:nvPicPr>
          <p:cNvPr id="1617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30672" y="5638918"/>
            <a:ext cx="1206223" cy="1929885"/>
          </a:xfrm>
          <a:prstGeom prst="rect">
            <a:avLst/>
          </a:prstGeom>
          <a:ln w="12700">
            <a:miter lim="400000"/>
          </a:ln>
        </p:spPr>
      </p:pic>
      <p:sp>
        <p:nvSpPr>
          <p:cNvPr id="1618" name="Text 5"/>
          <p:cNvSpPr txBox="1"/>
          <p:nvPr/>
        </p:nvSpPr>
        <p:spPr>
          <a:xfrm>
            <a:off x="7898724" y="5880139"/>
            <a:ext cx="1104522" cy="382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감사 증적</a:t>
            </a:r>
          </a:p>
        </p:txBody>
      </p:sp>
      <p:sp>
        <p:nvSpPr>
          <p:cNvPr id="1619" name="Text 6"/>
          <p:cNvSpPr txBox="1"/>
          <p:nvPr/>
        </p:nvSpPr>
        <p:spPr>
          <a:xfrm>
            <a:off x="7898724" y="6401753"/>
            <a:ext cx="5887404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중요 작업에 대한 감사 증적을 유지하여 투명성과 책임성을 확보합니다.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Text 0"/>
          <p:cNvSpPr txBox="1"/>
          <p:nvPr/>
        </p:nvSpPr>
        <p:spPr>
          <a:xfrm>
            <a:off x="863798" y="2401253"/>
            <a:ext cx="7545118" cy="79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보안 모범 사례와 향후 고려사항</a:t>
            </a:r>
          </a:p>
        </p:txBody>
      </p:sp>
      <p:sp>
        <p:nvSpPr>
          <p:cNvPr id="1622" name="Text 1"/>
          <p:cNvSpPr txBox="1"/>
          <p:nvPr/>
        </p:nvSpPr>
        <p:spPr>
          <a:xfrm>
            <a:off x="863797" y="3789521"/>
            <a:ext cx="115199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모범 사례</a:t>
            </a:r>
          </a:p>
        </p:txBody>
      </p:sp>
      <p:sp>
        <p:nvSpPr>
          <p:cNvPr id="1623" name="Text 2"/>
          <p:cNvSpPr txBox="1"/>
          <p:nvPr/>
        </p:nvSpPr>
        <p:spPr>
          <a:xfrm>
            <a:off x="863797" y="4421861"/>
            <a:ext cx="3898941" cy="117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입력 검증, 암호화, 인증/인가, 지속적 모니터링 등 핵심 보안 기술을 엄격히 적용해야 합니다.</a:t>
            </a:r>
          </a:p>
        </p:txBody>
      </p:sp>
      <p:sp>
        <p:nvSpPr>
          <p:cNvPr id="1624" name="Text 3"/>
          <p:cNvSpPr txBox="1"/>
          <p:nvPr/>
        </p:nvSpPr>
        <p:spPr>
          <a:xfrm>
            <a:off x="5372575" y="3789521"/>
            <a:ext cx="176398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최신 기술 도입</a:t>
            </a:r>
          </a:p>
        </p:txBody>
      </p:sp>
      <p:sp>
        <p:nvSpPr>
          <p:cNvPr id="1625" name="Text 4"/>
          <p:cNvSpPr txBox="1"/>
          <p:nvPr/>
        </p:nvSpPr>
        <p:spPr>
          <a:xfrm>
            <a:off x="5372575" y="4421861"/>
            <a:ext cx="3898941" cy="117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AI 기반 위협 탐지, 마이크로서비스 보안, Zero Trust 모델 등 새로운 보안 기술을 고려해야 합니다.</a:t>
            </a:r>
          </a:p>
        </p:txBody>
      </p:sp>
      <p:sp>
        <p:nvSpPr>
          <p:cNvPr id="1626" name="Text 5"/>
          <p:cNvSpPr txBox="1"/>
          <p:nvPr/>
        </p:nvSpPr>
        <p:spPr>
          <a:xfrm>
            <a:off x="9881354" y="3789521"/>
            <a:ext cx="176397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보안 문화 정착</a:t>
            </a:r>
          </a:p>
        </p:txBody>
      </p:sp>
      <p:sp>
        <p:nvSpPr>
          <p:cNvPr id="1627" name="Text 6"/>
          <p:cNvSpPr txBox="1"/>
          <p:nvPr/>
        </p:nvSpPr>
        <p:spPr>
          <a:xfrm>
            <a:off x="9881354" y="4421861"/>
            <a:ext cx="3898941" cy="78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보안을 개발 및 운영 프로세스에 통합하고 전 직원의 보안 의식을 높여야 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0" name="Text 0"/>
          <p:cNvSpPr txBox="1"/>
          <p:nvPr/>
        </p:nvSpPr>
        <p:spPr>
          <a:xfrm>
            <a:off x="6280189" y="2096094"/>
            <a:ext cx="7556422" cy="1992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700"/>
              </a:lnSpc>
              <a:defRPr b="1" sz="61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Node.js 애플리케이션의 배포와 운영 자동화</a:t>
            </a:r>
          </a:p>
        </p:txBody>
      </p:sp>
      <p:sp>
        <p:nvSpPr>
          <p:cNvPr id="1631" name="Text 1"/>
          <p:cNvSpPr txBox="1"/>
          <p:nvPr/>
        </p:nvSpPr>
        <p:spPr>
          <a:xfrm>
            <a:off x="6280189" y="4392691"/>
            <a:ext cx="7556422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이 프레젠테이션에서는 Node.js 애플리케이션을 Docker와 CI/CD 파이프라인을 활용해 배포하고 운영하는 방법을 살펴봅니다. 지속적 통합과 배포 자동화의 개념을 중심으로 설명드리겠습니다.</a:t>
            </a:r>
          </a:p>
        </p:txBody>
      </p:sp>
      <p:sp>
        <p:nvSpPr>
          <p:cNvPr id="1632" name="Shape 2"/>
          <p:cNvSpPr/>
          <p:nvPr/>
        </p:nvSpPr>
        <p:spPr>
          <a:xfrm>
            <a:off x="6280189" y="5753456"/>
            <a:ext cx="362904" cy="362904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63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7809" y="5761077"/>
            <a:ext cx="347665" cy="347664"/>
          </a:xfrm>
          <a:prstGeom prst="rect">
            <a:avLst/>
          </a:prstGeom>
          <a:ln w="12700">
            <a:miter lim="400000"/>
          </a:ln>
        </p:spPr>
      </p:pic>
      <p:sp>
        <p:nvSpPr>
          <p:cNvPr id="1634" name="Text 3"/>
          <p:cNvSpPr txBox="1"/>
          <p:nvPr/>
        </p:nvSpPr>
        <p:spPr>
          <a:xfrm>
            <a:off x="6756440" y="5736549"/>
            <a:ext cx="1391774" cy="398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b="1" sz="2200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작성자: 현욱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7" name="Text 0"/>
          <p:cNvSpPr txBox="1"/>
          <p:nvPr/>
        </p:nvSpPr>
        <p:spPr>
          <a:xfrm>
            <a:off x="6280189" y="1255990"/>
            <a:ext cx="7556422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Docker 소개: 컨테이너 기반 가상화 기술</a:t>
            </a:r>
          </a:p>
        </p:txBody>
      </p:sp>
      <p:sp>
        <p:nvSpPr>
          <p:cNvPr id="1638" name="Shape 1"/>
          <p:cNvSpPr/>
          <p:nvPr/>
        </p:nvSpPr>
        <p:spPr>
          <a:xfrm>
            <a:off x="6280189" y="3013710"/>
            <a:ext cx="3664865" cy="2047995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7620">
            <a:solidFill>
              <a:srgbClr val="E5BEB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39" name="Text 2"/>
          <p:cNvSpPr txBox="1"/>
          <p:nvPr/>
        </p:nvSpPr>
        <p:spPr>
          <a:xfrm>
            <a:off x="6514624" y="3248143"/>
            <a:ext cx="2265456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애플리케이션 패키징</a:t>
            </a:r>
          </a:p>
        </p:txBody>
      </p:sp>
      <p:sp>
        <p:nvSpPr>
          <p:cNvPr id="1640" name="Text 3"/>
          <p:cNvSpPr txBox="1"/>
          <p:nvPr/>
        </p:nvSpPr>
        <p:spPr>
          <a:xfrm>
            <a:off x="6514624" y="3738562"/>
            <a:ext cx="3195996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Docker는 애플리케이션을 독립적인 컨테이너로 패키징하여 실행 환경의 차이를 해결합니다.</a:t>
            </a:r>
          </a:p>
        </p:txBody>
      </p:sp>
      <p:sp>
        <p:nvSpPr>
          <p:cNvPr id="1641" name="Shape 4"/>
          <p:cNvSpPr/>
          <p:nvPr/>
        </p:nvSpPr>
        <p:spPr>
          <a:xfrm>
            <a:off x="10171866" y="3013710"/>
            <a:ext cx="3664864" cy="2047995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7620">
            <a:solidFill>
              <a:srgbClr val="E5BEB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42" name="Text 5"/>
          <p:cNvSpPr txBox="1"/>
          <p:nvPr/>
        </p:nvSpPr>
        <p:spPr>
          <a:xfrm>
            <a:off x="10406301" y="3248143"/>
            <a:ext cx="1298732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배포 간소화</a:t>
            </a:r>
          </a:p>
        </p:txBody>
      </p:sp>
      <p:sp>
        <p:nvSpPr>
          <p:cNvPr id="1643" name="Text 6"/>
          <p:cNvSpPr txBox="1"/>
          <p:nvPr/>
        </p:nvSpPr>
        <p:spPr>
          <a:xfrm>
            <a:off x="10406301" y="3738562"/>
            <a:ext cx="3195996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컨테이너 기반 배포로 애플리케이션을 보다 효율적이고 일관성 있게 배포할 수 있습니다.</a:t>
            </a:r>
          </a:p>
        </p:txBody>
      </p:sp>
      <p:sp>
        <p:nvSpPr>
          <p:cNvPr id="1644" name="Shape 7"/>
          <p:cNvSpPr/>
          <p:nvPr/>
        </p:nvSpPr>
        <p:spPr>
          <a:xfrm>
            <a:off x="6280189" y="5288517"/>
            <a:ext cx="7556422" cy="1685093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45" name="Text 8"/>
          <p:cNvSpPr txBox="1"/>
          <p:nvPr/>
        </p:nvSpPr>
        <p:spPr>
          <a:xfrm>
            <a:off x="6514624" y="5522952"/>
            <a:ext cx="129873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확장성 향상</a:t>
            </a:r>
          </a:p>
        </p:txBody>
      </p:sp>
      <p:sp>
        <p:nvSpPr>
          <p:cNvPr id="1646" name="Text 9"/>
          <p:cNvSpPr txBox="1"/>
          <p:nvPr/>
        </p:nvSpPr>
        <p:spPr>
          <a:xfrm>
            <a:off x="6514624" y="6013370"/>
            <a:ext cx="7087552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Docker는 수직/수평 확장을 지원하여 애플리케이션 성능을 유연하게 조절할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9" name="Text 0"/>
          <p:cNvSpPr txBox="1"/>
          <p:nvPr/>
        </p:nvSpPr>
        <p:spPr>
          <a:xfrm>
            <a:off x="6280189" y="685800"/>
            <a:ext cx="7556422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Docker를 이용한 애플리케이션 패키징</a:t>
            </a:r>
          </a:p>
        </p:txBody>
      </p:sp>
      <p:sp>
        <p:nvSpPr>
          <p:cNvPr id="1650" name="Shape 1"/>
          <p:cNvSpPr/>
          <p:nvPr/>
        </p:nvSpPr>
        <p:spPr>
          <a:xfrm>
            <a:off x="6605110" y="2443520"/>
            <a:ext cx="30481" cy="5100281"/>
          </a:xfrm>
          <a:prstGeom prst="roundRect">
            <a:avLst>
              <a:gd name="adj" fmla="val 50000"/>
            </a:avLst>
          </a:prstGeom>
          <a:solidFill>
            <a:srgbClr val="E5BE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1" name="Shape 2"/>
          <p:cNvSpPr/>
          <p:nvPr/>
        </p:nvSpPr>
        <p:spPr>
          <a:xfrm>
            <a:off x="6845021" y="2938582"/>
            <a:ext cx="793791" cy="30481"/>
          </a:xfrm>
          <a:prstGeom prst="roundRect">
            <a:avLst>
              <a:gd name="adj" fmla="val 50000"/>
            </a:avLst>
          </a:prstGeom>
          <a:solidFill>
            <a:srgbClr val="E5BE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2" name="Shape 3"/>
          <p:cNvSpPr/>
          <p:nvPr/>
        </p:nvSpPr>
        <p:spPr>
          <a:xfrm>
            <a:off x="6365199" y="2698670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53" name="Text 4"/>
          <p:cNvSpPr txBox="1"/>
          <p:nvPr/>
        </p:nvSpPr>
        <p:spPr>
          <a:xfrm>
            <a:off x="6522120" y="2783681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54" name="Text 5"/>
          <p:cNvSpPr txBox="1"/>
          <p:nvPr/>
        </p:nvSpPr>
        <p:spPr>
          <a:xfrm>
            <a:off x="7867887" y="2670333"/>
            <a:ext cx="1924714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Dockerfile 작성</a:t>
            </a:r>
          </a:p>
        </p:txBody>
      </p:sp>
      <p:sp>
        <p:nvSpPr>
          <p:cNvPr id="1655" name="Text 6"/>
          <p:cNvSpPr txBox="1"/>
          <p:nvPr/>
        </p:nvSpPr>
        <p:spPr>
          <a:xfrm>
            <a:off x="7867887" y="3160752"/>
            <a:ext cx="596872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애플리케이션을 컨테이너로 패키징하기 위한 Dockerfile을 작성합니다.</a:t>
            </a:r>
          </a:p>
        </p:txBody>
      </p:sp>
      <p:sp>
        <p:nvSpPr>
          <p:cNvPr id="1656" name="Shape 7"/>
          <p:cNvSpPr/>
          <p:nvPr/>
        </p:nvSpPr>
        <p:spPr>
          <a:xfrm>
            <a:off x="6845021" y="4835247"/>
            <a:ext cx="793791" cy="30481"/>
          </a:xfrm>
          <a:prstGeom prst="roundRect">
            <a:avLst>
              <a:gd name="adj" fmla="val 50000"/>
            </a:avLst>
          </a:prstGeom>
          <a:solidFill>
            <a:srgbClr val="E5BE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7" name="Shape 8"/>
          <p:cNvSpPr/>
          <p:nvPr/>
        </p:nvSpPr>
        <p:spPr>
          <a:xfrm>
            <a:off x="6365199" y="4595336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58" name="Text 9"/>
          <p:cNvSpPr txBox="1"/>
          <p:nvPr/>
        </p:nvSpPr>
        <p:spPr>
          <a:xfrm>
            <a:off x="6522120" y="4680346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59" name="Text 10"/>
          <p:cNvSpPr txBox="1"/>
          <p:nvPr/>
        </p:nvSpPr>
        <p:spPr>
          <a:xfrm>
            <a:off x="7867887" y="4566999"/>
            <a:ext cx="23237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Docker 이미지 빌드</a:t>
            </a:r>
          </a:p>
        </p:txBody>
      </p:sp>
      <p:sp>
        <p:nvSpPr>
          <p:cNvPr id="1660" name="Text 11"/>
          <p:cNvSpPr txBox="1"/>
          <p:nvPr/>
        </p:nvSpPr>
        <p:spPr>
          <a:xfrm>
            <a:off x="7867887" y="5057418"/>
            <a:ext cx="4570878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Dockerfile을 사용하여 Docker 이미지를 빌드합니다.</a:t>
            </a:r>
          </a:p>
        </p:txBody>
      </p:sp>
      <p:sp>
        <p:nvSpPr>
          <p:cNvPr id="1661" name="Shape 12"/>
          <p:cNvSpPr/>
          <p:nvPr/>
        </p:nvSpPr>
        <p:spPr>
          <a:xfrm>
            <a:off x="6845021" y="6369010"/>
            <a:ext cx="793791" cy="30481"/>
          </a:xfrm>
          <a:prstGeom prst="roundRect">
            <a:avLst>
              <a:gd name="adj" fmla="val 50000"/>
            </a:avLst>
          </a:prstGeom>
          <a:solidFill>
            <a:srgbClr val="E5BE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62" name="Shape 13"/>
          <p:cNvSpPr/>
          <p:nvPr/>
        </p:nvSpPr>
        <p:spPr>
          <a:xfrm>
            <a:off x="6365199" y="6129099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63" name="Text 14"/>
          <p:cNvSpPr txBox="1"/>
          <p:nvPr/>
        </p:nvSpPr>
        <p:spPr>
          <a:xfrm>
            <a:off x="6522180" y="6214109"/>
            <a:ext cx="19634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64" name="Text 15"/>
          <p:cNvSpPr txBox="1"/>
          <p:nvPr/>
        </p:nvSpPr>
        <p:spPr>
          <a:xfrm>
            <a:off x="7867887" y="6100762"/>
            <a:ext cx="1298733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이미지 배포</a:t>
            </a:r>
          </a:p>
        </p:txBody>
      </p:sp>
      <p:sp>
        <p:nvSpPr>
          <p:cNvPr id="1665" name="Text 16"/>
          <p:cNvSpPr txBox="1"/>
          <p:nvPr/>
        </p:nvSpPr>
        <p:spPr>
          <a:xfrm>
            <a:off x="7867887" y="6591180"/>
            <a:ext cx="5968724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Docker Hub 등의 레지스트리에 빌드한 이미지를 업로드합니다.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Text 0"/>
          <p:cNvSpPr txBox="1"/>
          <p:nvPr/>
        </p:nvSpPr>
        <p:spPr>
          <a:xfrm>
            <a:off x="793790" y="2539960"/>
            <a:ext cx="7316588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CI/CD 파이프라인의 개념과 장점</a:t>
            </a:r>
          </a:p>
        </p:txBody>
      </p:sp>
      <p:sp>
        <p:nvSpPr>
          <p:cNvPr id="1668" name="Text 1"/>
          <p:cNvSpPr txBox="1"/>
          <p:nvPr/>
        </p:nvSpPr>
        <p:spPr>
          <a:xfrm>
            <a:off x="793789" y="3815715"/>
            <a:ext cx="176421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지속적 통합(CI)</a:t>
            </a:r>
          </a:p>
        </p:txBody>
      </p:sp>
      <p:sp>
        <p:nvSpPr>
          <p:cNvPr id="1669" name="Text 2"/>
          <p:cNvSpPr txBox="1"/>
          <p:nvPr/>
        </p:nvSpPr>
        <p:spPr>
          <a:xfrm>
            <a:off x="793789" y="4396859"/>
            <a:ext cx="3978118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소스 코드 변경 사항을 빠르게 통합하고 자동으로 빌드, 테스트하는 프로세스입니다.</a:t>
            </a:r>
          </a:p>
        </p:txBody>
      </p:sp>
      <p:sp>
        <p:nvSpPr>
          <p:cNvPr id="1670" name="Text 3"/>
          <p:cNvSpPr txBox="1"/>
          <p:nvPr/>
        </p:nvSpPr>
        <p:spPr>
          <a:xfrm>
            <a:off x="5332927" y="3815715"/>
            <a:ext cx="188836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지속적 배포(CD)</a:t>
            </a:r>
          </a:p>
        </p:txBody>
      </p:sp>
      <p:sp>
        <p:nvSpPr>
          <p:cNvPr id="1671" name="Text 4"/>
          <p:cNvSpPr txBox="1"/>
          <p:nvPr/>
        </p:nvSpPr>
        <p:spPr>
          <a:xfrm>
            <a:off x="5332927" y="4396859"/>
            <a:ext cx="3978118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테스트를 거친 빌드 결과를 자동으로 실 운영 환경에 배포하는 프로세스입니다.</a:t>
            </a:r>
          </a:p>
        </p:txBody>
      </p:sp>
      <p:sp>
        <p:nvSpPr>
          <p:cNvPr id="1672" name="Text 5"/>
          <p:cNvSpPr txBox="1"/>
          <p:nvPr/>
        </p:nvSpPr>
        <p:spPr>
          <a:xfrm>
            <a:off x="9872067" y="3815715"/>
            <a:ext cx="49606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장점</a:t>
            </a:r>
          </a:p>
        </p:txBody>
      </p:sp>
      <p:sp>
        <p:nvSpPr>
          <p:cNvPr id="1673" name="Text 6"/>
          <p:cNvSpPr txBox="1"/>
          <p:nvPr/>
        </p:nvSpPr>
        <p:spPr>
          <a:xfrm>
            <a:off x="9872067" y="4396859"/>
            <a:ext cx="3978117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배포 프로세스 자동화로 오류 감소, 배포 속도 향상, 생산성 증대 등의 효과를 얻을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6" name="Text 0"/>
          <p:cNvSpPr txBox="1"/>
          <p:nvPr/>
        </p:nvSpPr>
        <p:spPr>
          <a:xfrm>
            <a:off x="6280189" y="685800"/>
            <a:ext cx="7556422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Jenkins를 이용한 CI/CD 파이프라인 구축</a:t>
            </a:r>
          </a:p>
        </p:txBody>
      </p:sp>
      <p:sp>
        <p:nvSpPr>
          <p:cNvPr id="1677" name="Shape 1"/>
          <p:cNvSpPr/>
          <p:nvPr/>
        </p:nvSpPr>
        <p:spPr>
          <a:xfrm>
            <a:off x="6605110" y="2443520"/>
            <a:ext cx="30481" cy="5100281"/>
          </a:xfrm>
          <a:prstGeom prst="roundRect">
            <a:avLst>
              <a:gd name="adj" fmla="val 50000"/>
            </a:avLst>
          </a:prstGeom>
          <a:solidFill>
            <a:srgbClr val="E5BE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78" name="Shape 2"/>
          <p:cNvSpPr/>
          <p:nvPr/>
        </p:nvSpPr>
        <p:spPr>
          <a:xfrm>
            <a:off x="6845021" y="2938582"/>
            <a:ext cx="793791" cy="30481"/>
          </a:xfrm>
          <a:prstGeom prst="roundRect">
            <a:avLst>
              <a:gd name="adj" fmla="val 50000"/>
            </a:avLst>
          </a:prstGeom>
          <a:solidFill>
            <a:srgbClr val="E5BE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79" name="Shape 3"/>
          <p:cNvSpPr/>
          <p:nvPr/>
        </p:nvSpPr>
        <p:spPr>
          <a:xfrm>
            <a:off x="6365199" y="2698670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80" name="Text 4"/>
          <p:cNvSpPr txBox="1"/>
          <p:nvPr/>
        </p:nvSpPr>
        <p:spPr>
          <a:xfrm>
            <a:off x="6522120" y="2783681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81" name="Text 5"/>
          <p:cNvSpPr txBox="1"/>
          <p:nvPr/>
        </p:nvSpPr>
        <p:spPr>
          <a:xfrm>
            <a:off x="7867887" y="2670333"/>
            <a:ext cx="1618040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소스 코드 관리</a:t>
            </a:r>
          </a:p>
        </p:txBody>
      </p:sp>
      <p:sp>
        <p:nvSpPr>
          <p:cNvPr id="1682" name="Text 6"/>
          <p:cNvSpPr txBox="1"/>
          <p:nvPr/>
        </p:nvSpPr>
        <p:spPr>
          <a:xfrm>
            <a:off x="7867887" y="3160752"/>
            <a:ext cx="450352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Git 등의 소스 코드 관리 시스템에 코드를 저장합니다.</a:t>
            </a:r>
          </a:p>
        </p:txBody>
      </p:sp>
      <p:sp>
        <p:nvSpPr>
          <p:cNvPr id="1683" name="Shape 7"/>
          <p:cNvSpPr/>
          <p:nvPr/>
        </p:nvSpPr>
        <p:spPr>
          <a:xfrm>
            <a:off x="6845021" y="4472344"/>
            <a:ext cx="793791" cy="30481"/>
          </a:xfrm>
          <a:prstGeom prst="roundRect">
            <a:avLst>
              <a:gd name="adj" fmla="val 50000"/>
            </a:avLst>
          </a:prstGeom>
          <a:solidFill>
            <a:srgbClr val="E5BE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84" name="Shape 8"/>
          <p:cNvSpPr/>
          <p:nvPr/>
        </p:nvSpPr>
        <p:spPr>
          <a:xfrm>
            <a:off x="6365199" y="4232433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85" name="Text 9"/>
          <p:cNvSpPr txBox="1"/>
          <p:nvPr/>
        </p:nvSpPr>
        <p:spPr>
          <a:xfrm>
            <a:off x="6522120" y="4317443"/>
            <a:ext cx="196343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86" name="Text 10"/>
          <p:cNvSpPr txBox="1"/>
          <p:nvPr/>
        </p:nvSpPr>
        <p:spPr>
          <a:xfrm>
            <a:off x="7867887" y="4204096"/>
            <a:ext cx="2494505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Jenkins 설치 및 구성</a:t>
            </a:r>
          </a:p>
        </p:txBody>
      </p:sp>
      <p:sp>
        <p:nvSpPr>
          <p:cNvPr id="1687" name="Text 11"/>
          <p:cNvSpPr txBox="1"/>
          <p:nvPr/>
        </p:nvSpPr>
        <p:spPr>
          <a:xfrm>
            <a:off x="7867887" y="4694515"/>
            <a:ext cx="5968724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CI/CD 도구인 Jenkins를 설치하고 프로젝트 연동 설정을 합니다.</a:t>
            </a:r>
          </a:p>
        </p:txBody>
      </p:sp>
      <p:sp>
        <p:nvSpPr>
          <p:cNvPr id="1688" name="Shape 12"/>
          <p:cNvSpPr/>
          <p:nvPr/>
        </p:nvSpPr>
        <p:spPr>
          <a:xfrm>
            <a:off x="6845021" y="6369010"/>
            <a:ext cx="793791" cy="30481"/>
          </a:xfrm>
          <a:prstGeom prst="roundRect">
            <a:avLst>
              <a:gd name="adj" fmla="val 50000"/>
            </a:avLst>
          </a:prstGeom>
          <a:solidFill>
            <a:srgbClr val="E5BE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89" name="Shape 13"/>
          <p:cNvSpPr/>
          <p:nvPr/>
        </p:nvSpPr>
        <p:spPr>
          <a:xfrm>
            <a:off x="6365199" y="6129099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90" name="Text 14"/>
          <p:cNvSpPr txBox="1"/>
          <p:nvPr/>
        </p:nvSpPr>
        <p:spPr>
          <a:xfrm>
            <a:off x="6522180" y="6214109"/>
            <a:ext cx="19634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91" name="Text 15"/>
          <p:cNvSpPr txBox="1"/>
          <p:nvPr/>
        </p:nvSpPr>
        <p:spPr>
          <a:xfrm>
            <a:off x="7867887" y="6100762"/>
            <a:ext cx="1782095" cy="35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파이프라인 정의</a:t>
            </a:r>
          </a:p>
        </p:txBody>
      </p:sp>
      <p:sp>
        <p:nvSpPr>
          <p:cNvPr id="1692" name="Text 16"/>
          <p:cNvSpPr txBox="1"/>
          <p:nvPr/>
        </p:nvSpPr>
        <p:spPr>
          <a:xfrm>
            <a:off x="7867887" y="6591180"/>
            <a:ext cx="5968724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Jenkins 파이프라인을 통해 빌드, 테스트, 배포 자동화를 설정합니다.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32578"/>
          </a:xfrm>
          <a:prstGeom prst="rect">
            <a:avLst/>
          </a:prstGeom>
          <a:ln w="12700">
            <a:miter lim="400000"/>
          </a:ln>
        </p:spPr>
      </p:pic>
      <p:sp>
        <p:nvSpPr>
          <p:cNvPr id="1695" name="Text 0"/>
          <p:cNvSpPr txBox="1"/>
          <p:nvPr/>
        </p:nvSpPr>
        <p:spPr>
          <a:xfrm>
            <a:off x="702111" y="551735"/>
            <a:ext cx="7739779" cy="1268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900"/>
              </a:lnSpc>
              <a:defRPr b="1" sz="39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Dockerfile을 이용한 애플리케이션 빌드</a:t>
            </a:r>
          </a:p>
        </p:txBody>
      </p:sp>
      <p:pic>
        <p:nvPicPr>
          <p:cNvPr id="169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111" y="2106572"/>
            <a:ext cx="501492" cy="501492"/>
          </a:xfrm>
          <a:prstGeom prst="rect">
            <a:avLst/>
          </a:prstGeom>
          <a:ln w="12700">
            <a:miter lim="400000"/>
          </a:ln>
        </p:spPr>
      </p:pic>
      <p:sp>
        <p:nvSpPr>
          <p:cNvPr id="1697" name="Text 1"/>
          <p:cNvSpPr txBox="1"/>
          <p:nvPr/>
        </p:nvSpPr>
        <p:spPr>
          <a:xfrm>
            <a:off x="702111" y="2808683"/>
            <a:ext cx="1663985" cy="31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Dockerfile 작성</a:t>
            </a:r>
          </a:p>
        </p:txBody>
      </p:sp>
      <p:sp>
        <p:nvSpPr>
          <p:cNvPr id="1698" name="Text 2"/>
          <p:cNvSpPr txBox="1"/>
          <p:nvPr/>
        </p:nvSpPr>
        <p:spPr>
          <a:xfrm>
            <a:off x="702111" y="3242429"/>
            <a:ext cx="5623518" cy="31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애플리케이션을 Docker 이미지로 빌드하기 위한 Dockerfile을 작성합니다.</a:t>
            </a:r>
          </a:p>
        </p:txBody>
      </p:sp>
      <p:pic>
        <p:nvPicPr>
          <p:cNvPr id="169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111" y="4165282"/>
            <a:ext cx="501492" cy="501492"/>
          </a:xfrm>
          <a:prstGeom prst="rect">
            <a:avLst/>
          </a:prstGeom>
          <a:ln w="12700">
            <a:miter lim="400000"/>
          </a:ln>
        </p:spPr>
      </p:pic>
      <p:sp>
        <p:nvSpPr>
          <p:cNvPr id="1700" name="Text 3"/>
          <p:cNvSpPr txBox="1"/>
          <p:nvPr/>
        </p:nvSpPr>
        <p:spPr>
          <a:xfrm>
            <a:off x="702111" y="4867393"/>
            <a:ext cx="1123365" cy="31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이미지 빌드</a:t>
            </a:r>
          </a:p>
        </p:txBody>
      </p:sp>
      <p:sp>
        <p:nvSpPr>
          <p:cNvPr id="1701" name="Text 4"/>
          <p:cNvSpPr txBox="1"/>
          <p:nvPr/>
        </p:nvSpPr>
        <p:spPr>
          <a:xfrm>
            <a:off x="702111" y="5301138"/>
            <a:ext cx="4034621" cy="31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Dockerfile을 사용하여 Docker 이미지를 빌드합니다.</a:t>
            </a:r>
          </a:p>
        </p:txBody>
      </p:sp>
      <p:pic>
        <p:nvPicPr>
          <p:cNvPr id="1702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2111" y="6223992"/>
            <a:ext cx="501492" cy="501492"/>
          </a:xfrm>
          <a:prstGeom prst="rect">
            <a:avLst/>
          </a:prstGeom>
          <a:ln w="12700">
            <a:miter lim="400000"/>
          </a:ln>
        </p:spPr>
      </p:pic>
      <p:sp>
        <p:nvSpPr>
          <p:cNvPr id="1703" name="Text 5"/>
          <p:cNvSpPr txBox="1"/>
          <p:nvPr/>
        </p:nvSpPr>
        <p:spPr>
          <a:xfrm>
            <a:off x="702111" y="6926104"/>
            <a:ext cx="1123365" cy="316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19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이미지 배포</a:t>
            </a:r>
          </a:p>
        </p:txBody>
      </p:sp>
      <p:sp>
        <p:nvSpPr>
          <p:cNvPr id="1704" name="Text 6"/>
          <p:cNvSpPr txBox="1"/>
          <p:nvPr/>
        </p:nvSpPr>
        <p:spPr>
          <a:xfrm>
            <a:off x="702111" y="7359847"/>
            <a:ext cx="4011609" cy="31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빌드한 Docker 이미지를 레지스트리에 업로드합니다.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720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Text 0"/>
          <p:cNvSpPr txBox="1"/>
          <p:nvPr/>
        </p:nvSpPr>
        <p:spPr>
          <a:xfrm>
            <a:off x="729019" y="572809"/>
            <a:ext cx="5851569" cy="674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b="1" sz="41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실시간 웹 애플리케이션 구축</a:t>
            </a:r>
          </a:p>
        </p:txBody>
      </p:sp>
      <p:pic>
        <p:nvPicPr>
          <p:cNvPr id="82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019" y="1536144"/>
            <a:ext cx="520661" cy="520661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Text 1"/>
          <p:cNvSpPr txBox="1"/>
          <p:nvPr/>
        </p:nvSpPr>
        <p:spPr>
          <a:xfrm>
            <a:off x="729019" y="2265045"/>
            <a:ext cx="118182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b="1" sz="20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실시간 채팅</a:t>
            </a:r>
          </a:p>
        </p:txBody>
      </p:sp>
      <p:sp>
        <p:nvSpPr>
          <p:cNvPr id="825" name="Text 2"/>
          <p:cNvSpPr txBox="1"/>
          <p:nvPr/>
        </p:nvSpPr>
        <p:spPr>
          <a:xfrm>
            <a:off x="729019" y="2715338"/>
            <a:ext cx="5982944" cy="3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Socket.IO 라이브러리를 사용하여 실시간 채팅 기능을 구현할 수 있습니다.</a:t>
            </a:r>
          </a:p>
        </p:txBody>
      </p:sp>
      <p:pic>
        <p:nvPicPr>
          <p:cNvPr id="826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019" y="3673554"/>
            <a:ext cx="520661" cy="520661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Text 3"/>
          <p:cNvSpPr txBox="1"/>
          <p:nvPr/>
        </p:nvSpPr>
        <p:spPr>
          <a:xfrm>
            <a:off x="729019" y="4402454"/>
            <a:ext cx="1181821" cy="330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b="1" sz="20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실시간 협업</a:t>
            </a:r>
          </a:p>
        </p:txBody>
      </p:sp>
      <p:sp>
        <p:nvSpPr>
          <p:cNvPr id="828" name="Text 4"/>
          <p:cNvSpPr txBox="1"/>
          <p:nvPr/>
        </p:nvSpPr>
        <p:spPr>
          <a:xfrm>
            <a:off x="729019" y="4852749"/>
            <a:ext cx="6182671" cy="32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WebSocket 프로토콜을 바탕으로 실시간 공동 작업 도구를 만들 수 있습니다.</a:t>
            </a:r>
          </a:p>
        </p:txBody>
      </p:sp>
      <p:pic>
        <p:nvPicPr>
          <p:cNvPr id="829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019" y="5810963"/>
            <a:ext cx="520661" cy="520661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Text 5"/>
          <p:cNvSpPr txBox="1"/>
          <p:nvPr/>
        </p:nvSpPr>
        <p:spPr>
          <a:xfrm>
            <a:off x="729019" y="6539865"/>
            <a:ext cx="118182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b="1" sz="20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실시간 게임</a:t>
            </a:r>
          </a:p>
        </p:txBody>
      </p:sp>
      <p:sp>
        <p:nvSpPr>
          <p:cNvPr id="831" name="Text 6"/>
          <p:cNvSpPr txBox="1"/>
          <p:nvPr/>
        </p:nvSpPr>
        <p:spPr>
          <a:xfrm>
            <a:off x="729019" y="6990159"/>
            <a:ext cx="7685963" cy="65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Node.js의 이벤트 기반 아키텍처로 사용자 간 실시간 상호작용이 가능한 게임을 개발할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7" name="Text 0"/>
          <p:cNvSpPr txBox="1"/>
          <p:nvPr/>
        </p:nvSpPr>
        <p:spPr>
          <a:xfrm>
            <a:off x="773072" y="608290"/>
            <a:ext cx="7597856" cy="139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Docker Hub를 이용한 이미지 배포</a:t>
            </a:r>
          </a:p>
        </p:txBody>
      </p:sp>
      <p:pic>
        <p:nvPicPr>
          <p:cNvPr id="170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073" y="2319933"/>
            <a:ext cx="1104424" cy="1767127"/>
          </a:xfrm>
          <a:prstGeom prst="rect">
            <a:avLst/>
          </a:prstGeom>
          <a:ln w="12700">
            <a:miter lim="400000"/>
          </a:ln>
        </p:spPr>
      </p:pic>
      <p:sp>
        <p:nvSpPr>
          <p:cNvPr id="1709" name="Text 1"/>
          <p:cNvSpPr txBox="1"/>
          <p:nvPr/>
        </p:nvSpPr>
        <p:spPr>
          <a:xfrm>
            <a:off x="2208727" y="2540793"/>
            <a:ext cx="2449350" cy="354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Docker 이미지 업로드</a:t>
            </a:r>
          </a:p>
        </p:txBody>
      </p:sp>
      <p:sp>
        <p:nvSpPr>
          <p:cNvPr id="1710" name="Text 2"/>
          <p:cNvSpPr txBox="1"/>
          <p:nvPr/>
        </p:nvSpPr>
        <p:spPr>
          <a:xfrm>
            <a:off x="2208727" y="3018352"/>
            <a:ext cx="5557933" cy="339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로컬에서 빌드한 Docker 이미지를 Docker Hub에 업로드합니다.</a:t>
            </a:r>
          </a:p>
        </p:txBody>
      </p:sp>
      <p:pic>
        <p:nvPicPr>
          <p:cNvPr id="171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3073" y="4087057"/>
            <a:ext cx="1104424" cy="1767127"/>
          </a:xfrm>
          <a:prstGeom prst="rect">
            <a:avLst/>
          </a:prstGeom>
          <a:ln w="12700">
            <a:miter lim="400000"/>
          </a:ln>
        </p:spPr>
      </p:pic>
      <p:sp>
        <p:nvSpPr>
          <p:cNvPr id="1712" name="Text 3"/>
          <p:cNvSpPr txBox="1"/>
          <p:nvPr/>
        </p:nvSpPr>
        <p:spPr>
          <a:xfrm>
            <a:off x="2208727" y="4307918"/>
            <a:ext cx="1240277" cy="354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이미지 배포</a:t>
            </a:r>
          </a:p>
        </p:txBody>
      </p:sp>
      <p:sp>
        <p:nvSpPr>
          <p:cNvPr id="1713" name="Text 4"/>
          <p:cNvSpPr txBox="1"/>
          <p:nvPr/>
        </p:nvSpPr>
        <p:spPr>
          <a:xfrm>
            <a:off x="2208727" y="4785478"/>
            <a:ext cx="4874074" cy="3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Docker Hub에 저장된 이미지를 운영 환경에 배포합니다.</a:t>
            </a:r>
          </a:p>
        </p:txBody>
      </p:sp>
      <p:pic>
        <p:nvPicPr>
          <p:cNvPr id="1714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73" y="5854184"/>
            <a:ext cx="1104424" cy="1767127"/>
          </a:xfrm>
          <a:prstGeom prst="rect">
            <a:avLst/>
          </a:prstGeom>
          <a:ln w="12700">
            <a:miter lim="400000"/>
          </a:ln>
        </p:spPr>
      </p:pic>
      <p:sp>
        <p:nvSpPr>
          <p:cNvPr id="1715" name="Text 5"/>
          <p:cNvSpPr txBox="1"/>
          <p:nvPr/>
        </p:nvSpPr>
        <p:spPr>
          <a:xfrm>
            <a:off x="2208727" y="6075045"/>
            <a:ext cx="1240277" cy="354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이미지 관리</a:t>
            </a:r>
          </a:p>
        </p:txBody>
      </p:sp>
      <p:sp>
        <p:nvSpPr>
          <p:cNvPr id="1716" name="Text 6"/>
          <p:cNvSpPr txBox="1"/>
          <p:nvPr/>
        </p:nvSpPr>
        <p:spPr>
          <a:xfrm>
            <a:off x="2208727" y="6552604"/>
            <a:ext cx="6162201" cy="3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Docker Hub를 통해 배포한 이미지를 버전 관리하고 모니터링합니다.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9" name="Text 0"/>
          <p:cNvSpPr txBox="1"/>
          <p:nvPr/>
        </p:nvSpPr>
        <p:spPr>
          <a:xfrm>
            <a:off x="793790" y="1164074"/>
            <a:ext cx="7556422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defRPr>
            </a:lvl1pPr>
          </a:lstStyle>
          <a:p>
            <a:pPr/>
            <a:r>
              <a:t>운영 환경에 애플리케이션 배포 및 모니터링</a:t>
            </a:r>
          </a:p>
        </p:txBody>
      </p:sp>
      <p:sp>
        <p:nvSpPr>
          <p:cNvPr id="1720" name="Shape 1"/>
          <p:cNvSpPr/>
          <p:nvPr/>
        </p:nvSpPr>
        <p:spPr>
          <a:xfrm>
            <a:off x="793790" y="2921793"/>
            <a:ext cx="7556421" cy="4143614"/>
          </a:xfrm>
          <a:prstGeom prst="roundRect">
            <a:avLst>
              <a:gd name="adj" fmla="val 2299"/>
            </a:avLst>
          </a:prstGeom>
          <a:ln w="7620">
            <a:solidFill>
              <a:srgbClr val="000000">
                <a:alpha val="8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21" name="Shape 2"/>
          <p:cNvSpPr/>
          <p:nvPr/>
        </p:nvSpPr>
        <p:spPr>
          <a:xfrm>
            <a:off x="801410" y="2929414"/>
            <a:ext cx="7541181" cy="1376125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2" name="Text 3"/>
          <p:cNvSpPr txBox="1"/>
          <p:nvPr/>
        </p:nvSpPr>
        <p:spPr>
          <a:xfrm>
            <a:off x="1028223" y="3073121"/>
            <a:ext cx="1006453" cy="3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배포 자동화</a:t>
            </a:r>
          </a:p>
        </p:txBody>
      </p:sp>
      <p:sp>
        <p:nvSpPr>
          <p:cNvPr id="1723" name="Text 4"/>
          <p:cNvSpPr txBox="1"/>
          <p:nvPr/>
        </p:nvSpPr>
        <p:spPr>
          <a:xfrm>
            <a:off x="4802623" y="3073121"/>
            <a:ext cx="3313153" cy="70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CI/CD 파이프라인을 통해 운영 환경에 자동으로 애플리케이션을 배포합니다.</a:t>
            </a:r>
          </a:p>
        </p:txBody>
      </p:sp>
      <p:sp>
        <p:nvSpPr>
          <p:cNvPr id="1724" name="Shape 5"/>
          <p:cNvSpPr/>
          <p:nvPr/>
        </p:nvSpPr>
        <p:spPr>
          <a:xfrm>
            <a:off x="801410" y="4305537"/>
            <a:ext cx="7541181" cy="137612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5" name="Text 6"/>
          <p:cNvSpPr txBox="1"/>
          <p:nvPr/>
        </p:nvSpPr>
        <p:spPr>
          <a:xfrm>
            <a:off x="1028223" y="4449247"/>
            <a:ext cx="759715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모니터링</a:t>
            </a:r>
          </a:p>
        </p:txBody>
      </p:sp>
      <p:sp>
        <p:nvSpPr>
          <p:cNvPr id="1726" name="Text 7"/>
          <p:cNvSpPr txBox="1"/>
          <p:nvPr/>
        </p:nvSpPr>
        <p:spPr>
          <a:xfrm>
            <a:off x="4802623" y="4449247"/>
            <a:ext cx="3313153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컨테이너와 애플리케이션 상태를 모니터링하여 안정적인 운영을 보장합니다.</a:t>
            </a:r>
          </a:p>
        </p:txBody>
      </p:sp>
      <p:sp>
        <p:nvSpPr>
          <p:cNvPr id="1727" name="Shape 8"/>
          <p:cNvSpPr/>
          <p:nvPr/>
        </p:nvSpPr>
        <p:spPr>
          <a:xfrm>
            <a:off x="801410" y="5681662"/>
            <a:ext cx="7541181" cy="1376125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8" name="Text 9"/>
          <p:cNvSpPr txBox="1"/>
          <p:nvPr/>
        </p:nvSpPr>
        <p:spPr>
          <a:xfrm>
            <a:off x="1028223" y="5825371"/>
            <a:ext cx="572962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확장성</a:t>
            </a:r>
          </a:p>
        </p:txBody>
      </p:sp>
      <p:sp>
        <p:nvSpPr>
          <p:cNvPr id="1729" name="Text 10"/>
          <p:cNvSpPr txBox="1"/>
          <p:nvPr/>
        </p:nvSpPr>
        <p:spPr>
          <a:xfrm>
            <a:off x="4802623" y="5825371"/>
            <a:ext cx="3313153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필요에 따라 수직/수평 확장을 통해 애플리케이션 리소스를 유연하게 조절합니다.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Text 0"/>
          <p:cNvSpPr txBox="1"/>
          <p:nvPr/>
        </p:nvSpPr>
        <p:spPr>
          <a:xfrm>
            <a:off x="6280189" y="1518522"/>
            <a:ext cx="5725023" cy="7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Node.js의 필요성과 미래</a:t>
            </a:r>
          </a:p>
        </p:txBody>
      </p:sp>
      <p:sp>
        <p:nvSpPr>
          <p:cNvPr id="835" name="Shape 1"/>
          <p:cNvSpPr/>
          <p:nvPr/>
        </p:nvSpPr>
        <p:spPr>
          <a:xfrm>
            <a:off x="6280189" y="2567464"/>
            <a:ext cx="7556422" cy="4143613"/>
          </a:xfrm>
          <a:prstGeom prst="roundRect">
            <a:avLst>
              <a:gd name="adj" fmla="val 2299"/>
            </a:avLst>
          </a:prstGeom>
          <a:ln w="7620">
            <a:solidFill>
              <a:srgbClr val="000000">
                <a:alpha val="8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36" name="Shape 2"/>
          <p:cNvSpPr/>
          <p:nvPr/>
        </p:nvSpPr>
        <p:spPr>
          <a:xfrm>
            <a:off x="6287810" y="2575083"/>
            <a:ext cx="7541181" cy="1376125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7" name="Text 3"/>
          <p:cNvSpPr txBox="1"/>
          <p:nvPr/>
        </p:nvSpPr>
        <p:spPr>
          <a:xfrm>
            <a:off x="6514624" y="2718791"/>
            <a:ext cx="1006452" cy="3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b="1"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높은 확장성</a:t>
            </a:r>
          </a:p>
        </p:txBody>
      </p:sp>
      <p:sp>
        <p:nvSpPr>
          <p:cNvPr id="838" name="Text 4"/>
          <p:cNvSpPr txBox="1"/>
          <p:nvPr/>
        </p:nvSpPr>
        <p:spPr>
          <a:xfrm>
            <a:off x="10289023" y="2718792"/>
            <a:ext cx="3313153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단일 스레드 방식으로도 비동기 I/O를 통해 확장성을 확보할 수 있습니다.</a:t>
            </a:r>
          </a:p>
        </p:txBody>
      </p:sp>
      <p:sp>
        <p:nvSpPr>
          <p:cNvPr id="839" name="Shape 5"/>
          <p:cNvSpPr/>
          <p:nvPr/>
        </p:nvSpPr>
        <p:spPr>
          <a:xfrm>
            <a:off x="6287810" y="3951208"/>
            <a:ext cx="7541181" cy="1376125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0" name="Text 6"/>
          <p:cNvSpPr txBox="1"/>
          <p:nvPr/>
        </p:nvSpPr>
        <p:spPr>
          <a:xfrm>
            <a:off x="6514624" y="4094917"/>
            <a:ext cx="1006452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b="1"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생산성 향상</a:t>
            </a:r>
          </a:p>
        </p:txBody>
      </p:sp>
      <p:sp>
        <p:nvSpPr>
          <p:cNvPr id="841" name="Text 7"/>
          <p:cNvSpPr txBox="1"/>
          <p:nvPr/>
        </p:nvSpPr>
        <p:spPr>
          <a:xfrm>
            <a:off x="10289023" y="4094917"/>
            <a:ext cx="3313153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JavaScript 언어의 범용성으로 전체 스택 개발이 가능하며, 오픈 소스 생태계가 풍부합니다.</a:t>
            </a:r>
          </a:p>
        </p:txBody>
      </p:sp>
      <p:sp>
        <p:nvSpPr>
          <p:cNvPr id="842" name="Shape 8"/>
          <p:cNvSpPr/>
          <p:nvPr/>
        </p:nvSpPr>
        <p:spPr>
          <a:xfrm>
            <a:off x="6287810" y="5327332"/>
            <a:ext cx="7541181" cy="1376125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3" name="Text 9"/>
          <p:cNvSpPr txBox="1"/>
          <p:nvPr/>
        </p:nvSpPr>
        <p:spPr>
          <a:xfrm>
            <a:off x="6514624" y="5471040"/>
            <a:ext cx="1439943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b="1"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기술 트렌드 선도</a:t>
            </a:r>
          </a:p>
        </p:txBody>
      </p:sp>
      <p:sp>
        <p:nvSpPr>
          <p:cNvPr id="844" name="Text 10"/>
          <p:cNvSpPr txBox="1"/>
          <p:nvPr/>
        </p:nvSpPr>
        <p:spPr>
          <a:xfrm>
            <a:off x="10289023" y="5471040"/>
            <a:ext cx="3313153" cy="106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defRPr>
            </a:lvl1pPr>
          </a:lstStyle>
          <a:p>
            <a:pPr/>
            <a:r>
              <a:t>실시간 웹, IoT, 마이크로서비스 등 차세대 기술 동향을 반영하며 발전하고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